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79" r:id="rId4"/>
    <p:sldId id="280" r:id="rId5"/>
    <p:sldId id="303" r:id="rId6"/>
    <p:sldId id="304" r:id="rId7"/>
    <p:sldId id="305" r:id="rId8"/>
    <p:sldId id="306" r:id="rId9"/>
    <p:sldId id="281" r:id="rId10"/>
    <p:sldId id="307" r:id="rId11"/>
    <p:sldId id="263" r:id="rId12"/>
    <p:sldId id="308" r:id="rId13"/>
    <p:sldId id="285" r:id="rId14"/>
    <p:sldId id="288" r:id="rId15"/>
    <p:sldId id="287" r:id="rId16"/>
    <p:sldId id="264" r:id="rId17"/>
    <p:sldId id="266" r:id="rId18"/>
    <p:sldId id="290" r:id="rId19"/>
    <p:sldId id="267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309" r:id="rId29"/>
    <p:sldId id="299" r:id="rId30"/>
    <p:sldId id="272" r:id="rId31"/>
    <p:sldId id="300" r:id="rId32"/>
    <p:sldId id="273" r:id="rId33"/>
    <p:sldId id="258" r:id="rId34"/>
    <p:sldId id="276" r:id="rId35"/>
    <p:sldId id="302" r:id="rId36"/>
    <p:sldId id="301" r:id="rId3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0" autoAdjust="0"/>
    <p:restoredTop sz="94674"/>
  </p:normalViewPr>
  <p:slideViewPr>
    <p:cSldViewPr snapToGrid="0">
      <p:cViewPr varScale="1">
        <p:scale>
          <a:sx n="105" d="100"/>
          <a:sy n="105" d="100"/>
        </p:scale>
        <p:origin x="216" y="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C3F8E6-4FDA-B533-71E3-A37EE25333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CD95CE-8898-E40E-ADD7-A6356D35E70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5D5CDB-A16F-1E4A-AD74-437824CFF2A3}" type="datetimeFigureOut">
              <a:rPr lang="en-US"/>
              <a:pPr>
                <a:defRPr/>
              </a:pPr>
              <a:t>1/20/23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4DB2100-095A-ED77-4C6B-A85CA230A6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77EC849-2169-91AA-2154-E38224538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B510E-2318-8D69-9226-B630F69041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EB30B-5416-0D7E-E3CD-004E3E84D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67BA3E-7C5B-ED46-B035-F51EA8FA4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B0C80C3E-1F68-7BE7-5E31-8D6588A052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EDB6A40-FEF8-68CE-112B-FDDD8E41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24476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9A455-8552-E3B1-8B87-415DF091E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B27CB-A2B6-EB45-AF2D-E70233D8002D}" type="datetimeFigureOut">
              <a:rPr lang="en-US"/>
              <a:pPr>
                <a:defRPr/>
              </a:pPr>
              <a:t>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CFD70-DF31-4C51-2C29-9DA9045BE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48AA9-A564-73D4-2F8D-9C562D31E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3E7B3-69AB-4146-9D57-053F99224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5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3AD14-389A-1EBF-1AAC-995BCB37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F49BE-2FC3-BA4E-A4A7-5814882DC31B}" type="datetimeFigureOut">
              <a:rPr lang="en-US"/>
              <a:pPr>
                <a:defRPr/>
              </a:pPr>
              <a:t>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17492-F4B2-C9EC-B5A3-A00632AF8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CCDC6-BBE4-8D75-8FA4-A7048BCB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FBAC-0B29-6B41-A271-528BA5B74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37455-BFBE-682F-4F4B-3B7FC8ED9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F4DF0-F5CD-7045-807A-1FD3094A427D}" type="datetimeFigureOut">
              <a:rPr lang="en-US"/>
              <a:pPr>
                <a:defRPr/>
              </a:pPr>
              <a:t>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6D722-A97D-64E0-EBAB-3AFFCE6FC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329D0-D6B1-0E2F-6889-314FA298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74D6B-B5C3-A24B-830E-F74262E9E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6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9EEED-0203-2794-0978-C19BF140B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DF571-5518-3C46-BA4F-6C687B378320}" type="datetimeFigureOut">
              <a:rPr lang="en-US"/>
              <a:pPr>
                <a:defRPr/>
              </a:pPr>
              <a:t>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50E8C-266A-6D74-F6EA-ADA97C07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4B079-7A31-FA87-6F70-881DB2139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82BE5-3C5F-534C-953F-55F69ECEE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1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F6A831-FC49-6E4E-B56E-FBC3E799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60C56-E099-AF4A-8440-8AB1F5F572C5}" type="datetimeFigureOut">
              <a:rPr lang="en-US"/>
              <a:pPr>
                <a:defRPr/>
              </a:pPr>
              <a:t>1/20/23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501750-CF21-14D5-E5ED-4EC03FAED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CF6FE4-2247-082F-8E4A-FB138B59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7FEE3-EE55-054F-B72A-CF4EF364A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7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AD90355-6C37-9380-3DEF-6B9A27E9C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E5EB9-EC26-5B4A-9907-EBEAA4FAB83C}" type="datetimeFigureOut">
              <a:rPr lang="en-US"/>
              <a:pPr>
                <a:defRPr/>
              </a:pPr>
              <a:t>1/20/23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A2BEE9-1243-3EE3-86DA-7C7CAAD6B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79773-224B-E9FF-C268-9C0196E4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A3673-007F-6842-9266-02A0FE94F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0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9EB3F71-BDBD-9143-E8C9-72131CE2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07E0-48B1-3C4B-90AB-0DF5F369E376}" type="datetimeFigureOut">
              <a:rPr lang="en-US"/>
              <a:pPr>
                <a:defRPr/>
              </a:pPr>
              <a:t>1/20/23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36DC7D-11A2-02C1-3C1E-79200A81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37F41A-DDEB-9644-3B28-350DA6FC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49D5D-CA2E-5F41-B9AB-CA4554EEE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4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F67417F-96F9-2D1F-4166-042DAFFBD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2F259-E839-5548-A29C-2D1EBD05A63F}" type="datetimeFigureOut">
              <a:rPr lang="en-US"/>
              <a:pPr>
                <a:defRPr/>
              </a:pPr>
              <a:t>1/20/23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301460-073F-A5BC-E945-BA2D2B02B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E0D9E6-403A-D710-FF94-52E873196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87D8-7C60-2E4B-ADD9-D9B9E8E82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1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16988B-40EC-BD1B-50E6-9CB78DF3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D5534-933D-4345-9AB7-9EE484ACC901}" type="datetimeFigureOut">
              <a:rPr lang="en-US"/>
              <a:pPr>
                <a:defRPr/>
              </a:pPr>
              <a:t>1/20/23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B9B50F-6C87-26D0-733A-63D3BEE2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5BB7B1-5C19-53A2-35BF-09E785E6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F2DA-E7FE-F346-AFB5-9ED7D79A2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1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5C79B-F5E3-7A13-4AC9-5745CC4F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FC4B9-C5A7-BB45-B362-457C6941AF89}" type="datetimeFigureOut">
              <a:rPr lang="en-US"/>
              <a:pPr>
                <a:defRPr/>
              </a:pPr>
              <a:t>1/20/23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B51A44-4CD1-95F7-AA1F-8BA987FDA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602052-253E-9E51-654F-08D2A1B4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2ED3A-D7A6-6946-9840-DC4130BCF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6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D025B7C-3AC3-21A9-85FF-A0F484052B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25C9E52-DDD2-22D7-FCC7-A20AAD888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060A9-0E2C-AC08-334A-26F1A4D28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28A0E8-45BA-4247-85AC-4EE26782F191}" type="datetimeFigureOut">
              <a:rPr lang="en-US"/>
              <a:pPr>
                <a:defRPr/>
              </a:pPr>
              <a:t>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707AD-2B80-526F-74C2-2C2CFA509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4F981-2C08-BBB4-B840-AAF4F2BDA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A25C7D-BF78-3D45-8398-2259612EE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3C7EE33B-B804-E76A-7B09-00B43B9430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zotero.org/downloa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zotero.org/downlo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>
            <a:extLst>
              <a:ext uri="{FF2B5EF4-FFF2-40B4-BE49-F238E27FC236}">
                <a16:creationId xmlns:a16="http://schemas.microsoft.com/office/drawing/2014/main" id="{8503BA89-5149-922F-3533-CF9DEB49A6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67607" y="2818865"/>
            <a:ext cx="6832600" cy="1685925"/>
          </a:xfrm>
        </p:spPr>
        <p:txBody>
          <a:bodyPr/>
          <a:lstStyle/>
          <a:p>
            <a:r>
              <a:rPr lang="en-US" altLang="en-UG" sz="4000" b="1" dirty="0">
                <a:solidFill>
                  <a:srgbClr val="0070C0"/>
                </a:solidFill>
                <a:latin typeface="Montserrat" pitchFamily="2" charset="77"/>
              </a:rPr>
              <a:t>Installing and using Zotero reference management software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B82563B9-AC93-562F-EDC8-640BF1151C99}"/>
              </a:ext>
            </a:extLst>
          </p:cNvPr>
          <p:cNvSpPr/>
          <p:nvPr/>
        </p:nvSpPr>
        <p:spPr>
          <a:xfrm>
            <a:off x="0" y="-14222"/>
            <a:ext cx="12192000" cy="836155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AE9F7D04-AF75-3B5B-EBA0-8A29804A27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80191"/>
            <a:ext cx="10515600" cy="641742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Zotero</a:t>
            </a:r>
            <a:r>
              <a:rPr lang="en-US" altLang="en-UG" b="1" dirty="0">
                <a:solidFill>
                  <a:schemeClr val="bg1"/>
                </a:solidFill>
              </a:rPr>
              <a:t> </a:t>
            </a:r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window</a:t>
            </a:r>
          </a:p>
        </p:txBody>
      </p:sp>
      <p:pic>
        <p:nvPicPr>
          <p:cNvPr id="16387" name="Content Placeholder 3">
            <a:extLst>
              <a:ext uri="{FF2B5EF4-FFF2-40B4-BE49-F238E27FC236}">
                <a16:creationId xmlns:a16="http://schemas.microsoft.com/office/drawing/2014/main" id="{61E62439-AF49-1198-2240-AE0B4B38B92A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r="27403" b="22792"/>
          <a:stretch>
            <a:fillRect/>
          </a:stretch>
        </p:blipFill>
        <p:spPr>
          <a:xfrm>
            <a:off x="2352675" y="1600200"/>
            <a:ext cx="7486650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4AF1A1AD-47A4-0151-5946-0D3AB15B31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4604" y="1522411"/>
            <a:ext cx="8906196" cy="4954589"/>
          </a:xfrm>
        </p:spPr>
        <p:txBody>
          <a:bodyPr/>
          <a:lstStyle/>
          <a:p>
            <a:r>
              <a:rPr lang="en-US" altLang="en-UG" dirty="0">
                <a:latin typeface="Montserrat" pitchFamily="2" charset="77"/>
              </a:rPr>
              <a:t>After successful installation of Zotero, a connector/extension should be added</a:t>
            </a:r>
          </a:p>
          <a:p>
            <a:r>
              <a:rPr lang="en-US" altLang="en-UG" dirty="0">
                <a:latin typeface="Montserrat" pitchFamily="2" charset="77"/>
              </a:rPr>
              <a:t>Connector/extension helps to save resources like journal articles, books, websites </a:t>
            </a:r>
            <a:r>
              <a:rPr lang="en-US" altLang="en-UG" dirty="0" err="1">
                <a:latin typeface="Montserrat" pitchFamily="2" charset="77"/>
              </a:rPr>
              <a:t>etc</a:t>
            </a:r>
            <a:endParaRPr lang="en-US" altLang="en-UG" dirty="0">
              <a:latin typeface="Montserrat" pitchFamily="2" charset="77"/>
            </a:endParaRPr>
          </a:p>
          <a:p>
            <a:r>
              <a:rPr lang="en-US" altLang="en-UG" dirty="0">
                <a:latin typeface="Montserrat" pitchFamily="2" charset="77"/>
              </a:rPr>
              <a:t>Extension will be inform of </a:t>
            </a:r>
            <a:r>
              <a:rPr lang="en-US" altLang="en-UG" b="1" dirty="0">
                <a:solidFill>
                  <a:srgbClr val="FF0000"/>
                </a:solidFill>
                <a:latin typeface="Montserrat" pitchFamily="2" charset="77"/>
              </a:rPr>
              <a:t>Z</a:t>
            </a:r>
            <a:r>
              <a:rPr lang="en-US" altLang="en-UG" b="1" dirty="0">
                <a:latin typeface="Montserrat" pitchFamily="2" charset="77"/>
              </a:rPr>
              <a:t> </a:t>
            </a:r>
            <a:r>
              <a:rPr lang="en-US" altLang="en-UG" dirty="0">
                <a:latin typeface="Montserrat" pitchFamily="2" charset="77"/>
              </a:rPr>
              <a:t>visible on the address bar regardless of the browser.</a:t>
            </a:r>
          </a:p>
          <a:p>
            <a:endParaRPr lang="en-US" altLang="en-UG" dirty="0"/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5BA6F5C4-936C-AB28-E010-E7874B88E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1" t="3847" r="12421" b="91283"/>
          <a:stretch>
            <a:fillRect/>
          </a:stretch>
        </p:blipFill>
        <p:spPr bwMode="auto">
          <a:xfrm>
            <a:off x="2057400" y="4953000"/>
            <a:ext cx="4095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5">
            <a:extLst>
              <a:ext uri="{FF2B5EF4-FFF2-40B4-BE49-F238E27FC236}">
                <a16:creationId xmlns:a16="http://schemas.microsoft.com/office/drawing/2014/main" id="{004EBBD7-602B-DAE7-868F-44FE39C65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105400"/>
            <a:ext cx="304800" cy="3698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2CD532-7C89-5E5A-FC1B-5253E6BE41D9}"/>
              </a:ext>
            </a:extLst>
          </p:cNvPr>
          <p:cNvCxnSpPr/>
          <p:nvPr/>
        </p:nvCxnSpPr>
        <p:spPr>
          <a:xfrm rot="10800000">
            <a:off x="6096000" y="5334000"/>
            <a:ext cx="762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364B0B-6BAA-B888-A845-AB2B46728E4C}"/>
              </a:ext>
            </a:extLst>
          </p:cNvPr>
          <p:cNvSpPr txBox="1"/>
          <p:nvPr/>
        </p:nvSpPr>
        <p:spPr>
          <a:xfrm>
            <a:off x="6858000" y="5105400"/>
            <a:ext cx="2057400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Zotero</a:t>
            </a:r>
            <a:r>
              <a:rPr lang="en-US" b="1" dirty="0"/>
              <a:t> Extension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A3F85B16-FEB9-69F5-C067-71B3F41AD190}"/>
              </a:ext>
            </a:extLst>
          </p:cNvPr>
          <p:cNvSpPr/>
          <p:nvPr/>
        </p:nvSpPr>
        <p:spPr>
          <a:xfrm>
            <a:off x="0" y="-14222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4F3B30B2-1990-0510-43C2-C8509ADA8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4604" y="296412"/>
            <a:ext cx="9697092" cy="756552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Zotero connector/extension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DE20DB38-578E-D88F-1787-93AECA862E65}"/>
              </a:ext>
            </a:extLst>
          </p:cNvPr>
          <p:cNvSpPr/>
          <p:nvPr/>
        </p:nvSpPr>
        <p:spPr>
          <a:xfrm>
            <a:off x="0" y="-331037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4" name="Title 1">
            <a:extLst>
              <a:ext uri="{FF2B5EF4-FFF2-40B4-BE49-F238E27FC236}">
                <a16:creationId xmlns:a16="http://schemas.microsoft.com/office/drawing/2014/main" id="{DD97B25E-9484-44CE-A71D-EB75BC024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6671"/>
            <a:ext cx="10515600" cy="547686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Zotero browser connectors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6669D3E9-FA3A-2F5C-3110-204C23BB40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447800"/>
            <a:ext cx="8229600" cy="5029200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G"/>
              <a:t>Google chrome Zotero connector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G"/>
              <a:t>Visit http://www.zotero.org/download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altLang="en-UG"/>
          </a:p>
          <a:p>
            <a:pPr marL="514350" indent="-514350">
              <a:buFont typeface="Arial" panose="020B0604020202020204" pitchFamily="34" charset="0"/>
              <a:buNone/>
            </a:pPr>
            <a:endParaRPr lang="en-US" altLang="en-UG"/>
          </a:p>
          <a:p>
            <a:pPr marL="514350" indent="-514350">
              <a:buFont typeface="Arial" panose="020B0604020202020204" pitchFamily="34" charset="0"/>
              <a:buNone/>
            </a:pPr>
            <a:endParaRPr lang="en-US" altLang="en-UG"/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G" b="1"/>
              <a:t>	</a:t>
            </a:r>
            <a:endParaRPr lang="en-US" altLang="en-UG"/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5DF1A587-9D86-96DD-33BB-EF154D1FB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8" t="28271" r="26794" b="41441"/>
          <a:stretch>
            <a:fillRect/>
          </a:stretch>
        </p:blipFill>
        <p:spPr bwMode="auto">
          <a:xfrm>
            <a:off x="2133600" y="2743200"/>
            <a:ext cx="3200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6">
            <a:extLst>
              <a:ext uri="{FF2B5EF4-FFF2-40B4-BE49-F238E27FC236}">
                <a16:creationId xmlns:a16="http://schemas.microsoft.com/office/drawing/2014/main" id="{F223E2FA-D5F1-8CA3-49D6-E887590A0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638800"/>
            <a:ext cx="2743200" cy="6461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360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716DBF-8B89-DD07-F9C1-6A05C629C78E}"/>
              </a:ext>
            </a:extLst>
          </p:cNvPr>
          <p:cNvCxnSpPr/>
          <p:nvPr/>
        </p:nvCxnSpPr>
        <p:spPr>
          <a:xfrm rot="10800000">
            <a:off x="5105400" y="5943600"/>
            <a:ext cx="838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B845992-8E70-194F-FAF0-DA01A9A43EBA}"/>
              </a:ext>
            </a:extLst>
          </p:cNvPr>
          <p:cNvSpPr txBox="1"/>
          <p:nvPr/>
        </p:nvSpPr>
        <p:spPr>
          <a:xfrm>
            <a:off x="5943600" y="5715000"/>
            <a:ext cx="3352800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Click to install Chrome connector </a:t>
            </a:r>
          </a:p>
        </p:txBody>
      </p:sp>
      <p:sp>
        <p:nvSpPr>
          <p:cNvPr id="18440" name="TextBox 13">
            <a:extLst>
              <a:ext uri="{FF2B5EF4-FFF2-40B4-BE49-F238E27FC236}">
                <a16:creationId xmlns:a16="http://schemas.microsoft.com/office/drawing/2014/main" id="{745CFF62-1CD8-B809-7167-C97C0B12D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971800"/>
            <a:ext cx="1066800" cy="12001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720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A6F39C-8E92-2738-85A8-899908C56BB3}"/>
              </a:ext>
            </a:extLst>
          </p:cNvPr>
          <p:cNvCxnSpPr/>
          <p:nvPr/>
        </p:nvCxnSpPr>
        <p:spPr>
          <a:xfrm rot="5400000">
            <a:off x="2820194" y="2818606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6D17F00-F7E8-1E7B-53C8-9CFD70105C20}"/>
              </a:ext>
            </a:extLst>
          </p:cNvPr>
          <p:cNvSpPr txBox="1"/>
          <p:nvPr/>
        </p:nvSpPr>
        <p:spPr>
          <a:xfrm>
            <a:off x="5715000" y="2590800"/>
            <a:ext cx="2286000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Chrome browser icon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03873D-BE5C-D550-87A5-19B8D8FB0FD2}"/>
              </a:ext>
            </a:extLst>
          </p:cNvPr>
          <p:cNvCxnSpPr/>
          <p:nvPr/>
        </p:nvCxnSpPr>
        <p:spPr>
          <a:xfrm>
            <a:off x="2971800" y="2667000"/>
            <a:ext cx="2743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0751C4D-587B-33D1-F009-C9D6CFB99E17}"/>
              </a:ext>
            </a:extLst>
          </p:cNvPr>
          <p:cNvCxnSpPr/>
          <p:nvPr/>
        </p:nvCxnSpPr>
        <p:spPr>
          <a:xfrm rot="10800000">
            <a:off x="4953000" y="3733800"/>
            <a:ext cx="762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AED1038-483D-4178-8423-BA8D57AC03AA}"/>
              </a:ext>
            </a:extLst>
          </p:cNvPr>
          <p:cNvSpPr txBox="1"/>
          <p:nvPr/>
        </p:nvSpPr>
        <p:spPr>
          <a:xfrm>
            <a:off x="5715000" y="3581400"/>
            <a:ext cx="1295400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Zotero</a:t>
            </a:r>
            <a:r>
              <a:rPr lang="en-US" b="1" dirty="0"/>
              <a:t> icon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A5B988DB-9B4A-BF5A-1459-FDA95C025236}"/>
              </a:ext>
            </a:extLst>
          </p:cNvPr>
          <p:cNvSpPr/>
          <p:nvPr/>
        </p:nvSpPr>
        <p:spPr>
          <a:xfrm>
            <a:off x="0" y="-3948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8" name="Title 1">
            <a:extLst>
              <a:ext uri="{FF2B5EF4-FFF2-40B4-BE49-F238E27FC236}">
                <a16:creationId xmlns:a16="http://schemas.microsoft.com/office/drawing/2014/main" id="{E22E238D-5434-CEBB-FE7F-37487661E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623886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Zotero browser connectors</a:t>
            </a:r>
          </a:p>
        </p:txBody>
      </p:sp>
      <p:sp>
        <p:nvSpPr>
          <p:cNvPr id="19459" name="Content Placeholder 4">
            <a:extLst>
              <a:ext uri="{FF2B5EF4-FFF2-40B4-BE49-F238E27FC236}">
                <a16:creationId xmlns:a16="http://schemas.microsoft.com/office/drawing/2014/main" id="{6B533CDF-ADB0-CE6A-BE38-4B8F566191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8006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G"/>
              <a:t>2. Microsoft Edge Zotero connector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G"/>
              <a:t>Visit http://www.zotero.org/download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G"/>
          </a:p>
          <a:p>
            <a:pPr>
              <a:buFont typeface="Arial" panose="020B0604020202020204" pitchFamily="34" charset="0"/>
              <a:buNone/>
            </a:pPr>
            <a:endParaRPr lang="en-US" altLang="en-UG"/>
          </a:p>
        </p:txBody>
      </p:sp>
      <p:pic>
        <p:nvPicPr>
          <p:cNvPr id="19460" name="Picture 5">
            <a:extLst>
              <a:ext uri="{FF2B5EF4-FFF2-40B4-BE49-F238E27FC236}">
                <a16:creationId xmlns:a16="http://schemas.microsoft.com/office/drawing/2014/main" id="{A3E713F5-AC90-7612-1B99-D4371C3AE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9" t="39999" r="14423" b="13589"/>
          <a:stretch>
            <a:fillRect/>
          </a:stretch>
        </p:blipFill>
        <p:spPr bwMode="auto">
          <a:xfrm>
            <a:off x="2057400" y="2971800"/>
            <a:ext cx="2667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8">
            <a:extLst>
              <a:ext uri="{FF2B5EF4-FFF2-40B4-BE49-F238E27FC236}">
                <a16:creationId xmlns:a16="http://schemas.microsoft.com/office/drawing/2014/main" id="{9F96EA93-D908-38F3-104F-063AE0F6A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8006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/>
          </a:p>
        </p:txBody>
      </p:sp>
      <p:sp>
        <p:nvSpPr>
          <p:cNvPr id="19462" name="TextBox 9">
            <a:extLst>
              <a:ext uri="{FF2B5EF4-FFF2-40B4-BE49-F238E27FC236}">
                <a16:creationId xmlns:a16="http://schemas.microsoft.com/office/drawing/2014/main" id="{9F8F9FDE-4A46-893B-C99F-7A2919E5D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9530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/>
          </a:p>
        </p:txBody>
      </p:sp>
      <p:sp>
        <p:nvSpPr>
          <p:cNvPr id="19463" name="TextBox 10">
            <a:extLst>
              <a:ext uri="{FF2B5EF4-FFF2-40B4-BE49-F238E27FC236}">
                <a16:creationId xmlns:a16="http://schemas.microsoft.com/office/drawing/2014/main" id="{3B234669-97C3-FD2F-5371-8D0F42C7D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638800"/>
            <a:ext cx="2057400" cy="4619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240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B22C83-41F6-626C-CA41-B968BE931F9D}"/>
              </a:ext>
            </a:extLst>
          </p:cNvPr>
          <p:cNvCxnSpPr/>
          <p:nvPr/>
        </p:nvCxnSpPr>
        <p:spPr>
          <a:xfrm rot="10800000">
            <a:off x="4419600" y="5867400"/>
            <a:ext cx="914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C18270A-8186-1B8D-229A-7AF05806D3B9}"/>
              </a:ext>
            </a:extLst>
          </p:cNvPr>
          <p:cNvSpPr txBox="1"/>
          <p:nvPr/>
        </p:nvSpPr>
        <p:spPr>
          <a:xfrm>
            <a:off x="5334000" y="5715000"/>
            <a:ext cx="4114800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Click to install Microsoft Edge connector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B1FBA1-C41D-9E56-C048-47BFD9E5DE93}"/>
              </a:ext>
            </a:extLst>
          </p:cNvPr>
          <p:cNvCxnSpPr/>
          <p:nvPr/>
        </p:nvCxnSpPr>
        <p:spPr>
          <a:xfrm rot="10800000">
            <a:off x="4343400" y="3810000"/>
            <a:ext cx="838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80F0FEF-BD0B-9C2E-73AC-F088934B9BD6}"/>
              </a:ext>
            </a:extLst>
          </p:cNvPr>
          <p:cNvSpPr txBox="1"/>
          <p:nvPr/>
        </p:nvSpPr>
        <p:spPr>
          <a:xfrm>
            <a:off x="5181600" y="3657600"/>
            <a:ext cx="12954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Zotero</a:t>
            </a:r>
            <a:r>
              <a:rPr lang="en-US" b="1" dirty="0"/>
              <a:t> icon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84E9DA5-B6F0-2D94-A14A-409DF3869E93}"/>
              </a:ext>
            </a:extLst>
          </p:cNvPr>
          <p:cNvCxnSpPr/>
          <p:nvPr/>
        </p:nvCxnSpPr>
        <p:spPr>
          <a:xfrm rot="5400000">
            <a:off x="2591594" y="3123406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A51DBD-1AB5-B4F9-CA2E-8D371C1818E8}"/>
              </a:ext>
            </a:extLst>
          </p:cNvPr>
          <p:cNvCxnSpPr/>
          <p:nvPr/>
        </p:nvCxnSpPr>
        <p:spPr>
          <a:xfrm>
            <a:off x="2743200" y="2971800"/>
            <a:ext cx="2362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CC7F7B5-FAFD-B98E-7AE6-96AEDD424593}"/>
              </a:ext>
            </a:extLst>
          </p:cNvPr>
          <p:cNvSpPr txBox="1"/>
          <p:nvPr/>
        </p:nvSpPr>
        <p:spPr>
          <a:xfrm>
            <a:off x="5105400" y="2819400"/>
            <a:ext cx="28194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Mirosoft</a:t>
            </a:r>
            <a:r>
              <a:rPr lang="en-US" b="1" dirty="0"/>
              <a:t> Edge browser icon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C01746F1-194F-40D3-EAE1-2C71344818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G"/>
              <a:t>3. Mozilla Firefox zotero connector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G"/>
              <a:t>Visit </a:t>
            </a:r>
            <a:r>
              <a:rPr lang="en-US" altLang="en-UG">
                <a:hlinkClick r:id="rId2"/>
              </a:rPr>
              <a:t>http://www.zotero.org/download</a:t>
            </a:r>
            <a:endParaRPr lang="en-US" altLang="en-UG"/>
          </a:p>
          <a:p>
            <a:pPr>
              <a:buFont typeface="Arial" panose="020B0604020202020204" pitchFamily="34" charset="0"/>
              <a:buNone/>
            </a:pPr>
            <a:endParaRPr lang="en-US" altLang="en-UG"/>
          </a:p>
        </p:txBody>
      </p:sp>
      <p:pic>
        <p:nvPicPr>
          <p:cNvPr id="20484" name="Content Placeholder 3">
            <a:extLst>
              <a:ext uri="{FF2B5EF4-FFF2-40B4-BE49-F238E27FC236}">
                <a16:creationId xmlns:a16="http://schemas.microsoft.com/office/drawing/2014/main" id="{2B468E03-FCF7-080A-5323-1BDE9D09E4C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0" t="36411" r="14583" b="17693"/>
          <a:stretch>
            <a:fillRect/>
          </a:stretch>
        </p:blipFill>
        <p:spPr bwMode="auto">
          <a:xfrm>
            <a:off x="1981200" y="3200400"/>
            <a:ext cx="327660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85C034-4EB7-09EF-FB6A-3265DFBB9945}"/>
              </a:ext>
            </a:extLst>
          </p:cNvPr>
          <p:cNvCxnSpPr/>
          <p:nvPr/>
        </p:nvCxnSpPr>
        <p:spPr>
          <a:xfrm rot="10800000">
            <a:off x="4800600" y="4114800"/>
            <a:ext cx="914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Box 9">
            <a:extLst>
              <a:ext uri="{FF2B5EF4-FFF2-40B4-BE49-F238E27FC236}">
                <a16:creationId xmlns:a16="http://schemas.microsoft.com/office/drawing/2014/main" id="{0A4B9477-E980-E3BE-0B5B-CB596D617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791200"/>
            <a:ext cx="2667000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28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DAC046-79DC-20CE-F996-9D31E043472C}"/>
              </a:ext>
            </a:extLst>
          </p:cNvPr>
          <p:cNvCxnSpPr>
            <a:endCxn id="20486" idx="3"/>
          </p:cNvCxnSpPr>
          <p:nvPr/>
        </p:nvCxnSpPr>
        <p:spPr>
          <a:xfrm rot="10800000" flipV="1">
            <a:off x="4953000" y="6019800"/>
            <a:ext cx="838200" cy="333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104FB1-B3CA-4D1C-8C8A-EF35B351A80C}"/>
              </a:ext>
            </a:extLst>
          </p:cNvPr>
          <p:cNvCxnSpPr>
            <a:endCxn id="20490" idx="0"/>
          </p:cNvCxnSpPr>
          <p:nvPr/>
        </p:nvCxnSpPr>
        <p:spPr>
          <a:xfrm rot="5400000">
            <a:off x="2629694" y="3313906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D6A120-4566-B4D1-450D-F742E5998B9B}"/>
              </a:ext>
            </a:extLst>
          </p:cNvPr>
          <p:cNvCxnSpPr/>
          <p:nvPr/>
        </p:nvCxnSpPr>
        <p:spPr>
          <a:xfrm>
            <a:off x="2819400" y="3124200"/>
            <a:ext cx="2895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0" name="TextBox 21">
            <a:extLst>
              <a:ext uri="{FF2B5EF4-FFF2-40B4-BE49-F238E27FC236}">
                <a16:creationId xmlns:a16="http://schemas.microsoft.com/office/drawing/2014/main" id="{825E7A4A-E28F-002F-AAE9-6EDCA2D42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505200"/>
            <a:ext cx="1066800" cy="1016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60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2F1526-31B7-6D8C-6544-D0E66BD170E7}"/>
              </a:ext>
            </a:extLst>
          </p:cNvPr>
          <p:cNvSpPr txBox="1"/>
          <p:nvPr/>
        </p:nvSpPr>
        <p:spPr>
          <a:xfrm>
            <a:off x="5715000" y="2971800"/>
            <a:ext cx="28956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Mozilla Firefox browser icon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0D38B8-317D-34E3-9E2C-110124D2E56F}"/>
              </a:ext>
            </a:extLst>
          </p:cNvPr>
          <p:cNvSpPr txBox="1"/>
          <p:nvPr/>
        </p:nvSpPr>
        <p:spPr>
          <a:xfrm>
            <a:off x="5715000" y="3962400"/>
            <a:ext cx="1295400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Zotero</a:t>
            </a:r>
            <a:r>
              <a:rPr lang="en-US" b="1" dirty="0"/>
              <a:t> icon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A66CF0-4FFC-CA82-F2C0-CF16473F20AA}"/>
              </a:ext>
            </a:extLst>
          </p:cNvPr>
          <p:cNvSpPr txBox="1"/>
          <p:nvPr/>
        </p:nvSpPr>
        <p:spPr>
          <a:xfrm>
            <a:off x="5791200" y="5791200"/>
            <a:ext cx="3200400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Click to install Firefox connector 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F5AB64E7-6EE8-B553-6404-6CE424ED1AA4}"/>
              </a:ext>
            </a:extLst>
          </p:cNvPr>
          <p:cNvSpPr/>
          <p:nvPr/>
        </p:nvSpPr>
        <p:spPr>
          <a:xfrm>
            <a:off x="0" y="-14222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2A3E2567-2DA1-645A-7686-1701B74CC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37083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Zotero browser connectors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27661-56A4-FCB1-3F21-C9801CB7A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None/>
              <a:defRPr/>
            </a:pPr>
            <a:r>
              <a:rPr lang="en-US" dirty="0"/>
              <a:t>4. Brave</a:t>
            </a:r>
          </a:p>
          <a:p>
            <a:pPr marL="514350" indent="-514350">
              <a:buFont typeface="Arial" panose="020B0604020202020204" pitchFamily="34" charset="0"/>
              <a:buNone/>
              <a:defRPr/>
            </a:pPr>
            <a:r>
              <a:rPr lang="en-US" b="1" dirty="0"/>
              <a:t>	</a:t>
            </a:r>
            <a:r>
              <a:rPr lang="en-US" dirty="0"/>
              <a:t>No-longer running on brave browser since 4</a:t>
            </a:r>
            <a:r>
              <a:rPr lang="en-US" baseline="30000" dirty="0"/>
              <a:t>th</a:t>
            </a:r>
            <a:r>
              <a:rPr lang="en-US" dirty="0"/>
              <a:t> March 2021</a:t>
            </a:r>
          </a:p>
          <a:p>
            <a:pPr marL="514350" indent="-514350">
              <a:buFont typeface="Arial" panose="020B0604020202020204" pitchFamily="34" charset="0"/>
              <a:buNone/>
              <a:defRPr/>
            </a:pPr>
            <a:r>
              <a:rPr lang="en-US" dirty="0"/>
              <a:t>						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B56EA9C-B13C-39E9-F630-31BF24158546}"/>
              </a:ext>
            </a:extLst>
          </p:cNvPr>
          <p:cNvSpPr/>
          <p:nvPr/>
        </p:nvSpPr>
        <p:spPr>
          <a:xfrm>
            <a:off x="0" y="-14222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8DCA094D-F5CE-65CF-6CD0-BCE19CA6F6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75451"/>
            <a:ext cx="10515600" cy="666065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Zotero browser connector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66AB1AA5-FEFB-5940-326B-1A9B58DE9618}"/>
              </a:ext>
            </a:extLst>
          </p:cNvPr>
          <p:cNvSpPr/>
          <p:nvPr/>
        </p:nvSpPr>
        <p:spPr>
          <a:xfrm>
            <a:off x="0" y="-14222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66C35510-81CB-0DAA-0C0D-20BDF4F2E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66065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Zotero icons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685E8B6B-06EF-E3C4-F638-C6226FD108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G"/>
              <a:t>The extension icon changes depending on publication type your saving e.g book, article, website, newspaper article etc. </a:t>
            </a:r>
          </a:p>
          <a:p>
            <a:endParaRPr lang="en-US" altLang="en-UG"/>
          </a:p>
          <a:p>
            <a:endParaRPr lang="en-US" altLang="en-UG"/>
          </a:p>
          <a:p>
            <a:pPr>
              <a:buFont typeface="Arial" panose="020B0604020202020204" pitchFamily="34" charset="0"/>
              <a:buNone/>
            </a:pPr>
            <a:r>
              <a:rPr lang="en-US" altLang="en-UG" sz="2400"/>
              <a:t>PDF document			Website	Newspaper article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G" sz="2400"/>
          </a:p>
          <a:p>
            <a:pPr>
              <a:buFont typeface="Arial" panose="020B0604020202020204" pitchFamily="34" charset="0"/>
              <a:buNone/>
            </a:pPr>
            <a:r>
              <a:rPr lang="en-US" altLang="en-UG" sz="2400"/>
              <a:t>			Folder of items</a:t>
            </a:r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B9D2C68F-D104-E827-3401-9E8D6CE8A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6" t="5190" r="13724" b="92043"/>
          <a:stretch>
            <a:fillRect/>
          </a:stretch>
        </p:blipFill>
        <p:spPr bwMode="auto">
          <a:xfrm>
            <a:off x="4267200" y="31242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>
            <a:extLst>
              <a:ext uri="{FF2B5EF4-FFF2-40B4-BE49-F238E27FC236}">
                <a16:creationId xmlns:a16="http://schemas.microsoft.com/office/drawing/2014/main" id="{A15A9453-8A73-6567-A6E4-B7AC8538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6" t="4816" r="13661" b="93163"/>
          <a:stretch>
            <a:fillRect/>
          </a:stretch>
        </p:blipFill>
        <p:spPr bwMode="auto">
          <a:xfrm>
            <a:off x="5791200" y="32004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D3655A-A0C1-C88F-A186-F92561A6D312}"/>
              </a:ext>
            </a:extLst>
          </p:cNvPr>
          <p:cNvCxnSpPr/>
          <p:nvPr/>
        </p:nvCxnSpPr>
        <p:spPr>
          <a:xfrm rot="5400000" flipH="1" flipV="1">
            <a:off x="3886994" y="4495006"/>
            <a:ext cx="1676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51153B-AF01-73B5-A545-7A463C501DEA}"/>
              </a:ext>
            </a:extLst>
          </p:cNvPr>
          <p:cNvCxnSpPr/>
          <p:nvPr/>
        </p:nvCxnSpPr>
        <p:spPr>
          <a:xfrm rot="5400000" flipH="1" flipV="1">
            <a:off x="7392194" y="3961606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18A1EF-75E9-12B4-ABD7-4062B712236C}"/>
              </a:ext>
            </a:extLst>
          </p:cNvPr>
          <p:cNvCxnSpPr/>
          <p:nvPr/>
        </p:nvCxnSpPr>
        <p:spPr>
          <a:xfrm rot="5400000" flipH="1" flipV="1">
            <a:off x="5944394" y="4114006"/>
            <a:ext cx="609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7" name="Picture 13" descr="C:\Users\Jemba Nakasero\Desktop\pdf.png">
            <a:extLst>
              <a:ext uri="{FF2B5EF4-FFF2-40B4-BE49-F238E27FC236}">
                <a16:creationId xmlns:a16="http://schemas.microsoft.com/office/drawing/2014/main" id="{DC3DE49B-85DA-31FD-4412-59887E48E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5141" r="9746" b="5608"/>
          <a:stretch>
            <a:fillRect/>
          </a:stretch>
        </p:blipFill>
        <p:spPr bwMode="auto">
          <a:xfrm>
            <a:off x="2590800" y="3200400"/>
            <a:ext cx="60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9A3D1C-150C-CC10-4059-365BC56074D1}"/>
              </a:ext>
            </a:extLst>
          </p:cNvPr>
          <p:cNvCxnSpPr/>
          <p:nvPr/>
        </p:nvCxnSpPr>
        <p:spPr>
          <a:xfrm rot="5400000" flipH="1" flipV="1">
            <a:off x="2592388" y="4191000"/>
            <a:ext cx="60801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9" name="Picture 12">
            <a:extLst>
              <a:ext uri="{FF2B5EF4-FFF2-40B4-BE49-F238E27FC236}">
                <a16:creationId xmlns:a16="http://schemas.microsoft.com/office/drawing/2014/main" id="{183922BD-116A-1472-4D02-BDB1E3666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1" t="4510" r="7816" b="91283"/>
          <a:stretch>
            <a:fillRect/>
          </a:stretch>
        </p:blipFill>
        <p:spPr bwMode="auto">
          <a:xfrm>
            <a:off x="7467600" y="3048000"/>
            <a:ext cx="6858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851FEB81-2358-710A-D534-0485789ECC71}"/>
              </a:ext>
            </a:extLst>
          </p:cNvPr>
          <p:cNvSpPr/>
          <p:nvPr/>
        </p:nvSpPr>
        <p:spPr>
          <a:xfrm>
            <a:off x="0" y="-40773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54" name="Title 1">
            <a:extLst>
              <a:ext uri="{FF2B5EF4-FFF2-40B4-BE49-F238E27FC236}">
                <a16:creationId xmlns:a16="http://schemas.microsoft.com/office/drawing/2014/main" id="{E800BA2A-F935-7F55-FE90-F749A4AD0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46515"/>
            <a:ext cx="10515600" cy="636587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Zotero Window </a:t>
            </a:r>
          </a:p>
        </p:txBody>
      </p:sp>
      <p:pic>
        <p:nvPicPr>
          <p:cNvPr id="23555" name="Content Placeholder 4">
            <a:extLst>
              <a:ext uri="{FF2B5EF4-FFF2-40B4-BE49-F238E27FC236}">
                <a16:creationId xmlns:a16="http://schemas.microsoft.com/office/drawing/2014/main" id="{D02B9D3D-09A9-8DD8-5A80-D02CEDD64014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r="27563" b="22792"/>
          <a:stretch>
            <a:fillRect/>
          </a:stretch>
        </p:blipFill>
        <p:spPr>
          <a:xfrm>
            <a:off x="1981200" y="1981200"/>
            <a:ext cx="7908925" cy="4525963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4B6364-A8D5-9479-FA32-933FCA1877C3}"/>
              </a:ext>
            </a:extLst>
          </p:cNvPr>
          <p:cNvCxnSpPr/>
          <p:nvPr/>
        </p:nvCxnSpPr>
        <p:spPr>
          <a:xfrm rot="5400000">
            <a:off x="2591594" y="1980406"/>
            <a:ext cx="457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TextBox 13">
            <a:extLst>
              <a:ext uri="{FF2B5EF4-FFF2-40B4-BE49-F238E27FC236}">
                <a16:creationId xmlns:a16="http://schemas.microsoft.com/office/drawing/2014/main" id="{74C83FEA-4919-CB08-E91E-341B10E60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09800"/>
            <a:ext cx="1524000" cy="3698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4396F8-71BF-9B3B-C7C3-BE5E0200597E}"/>
              </a:ext>
            </a:extLst>
          </p:cNvPr>
          <p:cNvSpPr txBox="1"/>
          <p:nvPr/>
        </p:nvSpPr>
        <p:spPr>
          <a:xfrm>
            <a:off x="2286000" y="1371600"/>
            <a:ext cx="1447800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Zotero</a:t>
            </a:r>
            <a:r>
              <a:rPr lang="en-US" b="1" dirty="0"/>
              <a:t> menu</a:t>
            </a:r>
          </a:p>
        </p:txBody>
      </p:sp>
      <p:sp>
        <p:nvSpPr>
          <p:cNvPr id="23559" name="TextBox 16">
            <a:extLst>
              <a:ext uri="{FF2B5EF4-FFF2-40B4-BE49-F238E27FC236}">
                <a16:creationId xmlns:a16="http://schemas.microsoft.com/office/drawing/2014/main" id="{B504BED3-7929-D1DD-F712-0E192A28E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590800"/>
            <a:ext cx="2971800" cy="37703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239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8267F4-3D1B-109E-99F0-4B1089A160D8}"/>
              </a:ext>
            </a:extLst>
          </p:cNvPr>
          <p:cNvSpPr txBox="1"/>
          <p:nvPr/>
        </p:nvSpPr>
        <p:spPr>
          <a:xfrm>
            <a:off x="4038600" y="2895600"/>
            <a:ext cx="2819400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Section for the saved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C88A27-9B27-36BE-7C77-4A47D8287D38}"/>
              </a:ext>
            </a:extLst>
          </p:cNvPr>
          <p:cNvSpPr txBox="1"/>
          <p:nvPr/>
        </p:nvSpPr>
        <p:spPr>
          <a:xfrm>
            <a:off x="7162800" y="2590800"/>
            <a:ext cx="2667000" cy="400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Section for metadata</a:t>
            </a:r>
          </a:p>
        </p:txBody>
      </p:sp>
      <p:sp>
        <p:nvSpPr>
          <p:cNvPr id="23562" name="TextBox 21">
            <a:extLst>
              <a:ext uri="{FF2B5EF4-FFF2-40B4-BE49-F238E27FC236}">
                <a16:creationId xmlns:a16="http://schemas.microsoft.com/office/drawing/2014/main" id="{21026EAE-3B89-CAC6-3260-304C20123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590800"/>
            <a:ext cx="2667000" cy="37703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23900"/>
          </a:p>
        </p:txBody>
      </p:sp>
      <p:sp>
        <p:nvSpPr>
          <p:cNvPr id="23563" name="TextBox 22">
            <a:extLst>
              <a:ext uri="{FF2B5EF4-FFF2-40B4-BE49-F238E27FC236}">
                <a16:creationId xmlns:a16="http://schemas.microsoft.com/office/drawing/2014/main" id="{32FD1C2A-5A2A-3231-C957-3F58938B2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90800"/>
            <a:ext cx="1981200" cy="2646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166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A7CA5E-E7BA-82A6-163E-BB2D665EE5FE}"/>
              </a:ext>
            </a:extLst>
          </p:cNvPr>
          <p:cNvSpPr txBox="1"/>
          <p:nvPr/>
        </p:nvSpPr>
        <p:spPr>
          <a:xfrm>
            <a:off x="2057400" y="3657600"/>
            <a:ext cx="1752600" cy="646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Section for Collections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D2323D-BC20-24C0-DEFC-200D5FA73057}"/>
              </a:ext>
            </a:extLst>
          </p:cNvPr>
          <p:cNvSpPr txBox="1"/>
          <p:nvPr/>
        </p:nvSpPr>
        <p:spPr>
          <a:xfrm>
            <a:off x="1828800" y="5486400"/>
            <a:ext cx="2057400" cy="8302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Section for authors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ADF9DF02-AA87-8B64-753D-23280F60A18D}"/>
              </a:ext>
            </a:extLst>
          </p:cNvPr>
          <p:cNvSpPr/>
          <p:nvPr/>
        </p:nvSpPr>
        <p:spPr>
          <a:xfrm>
            <a:off x="0" y="-14222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78" name="Title 1">
            <a:extLst>
              <a:ext uri="{FF2B5EF4-FFF2-40B4-BE49-F238E27FC236}">
                <a16:creationId xmlns:a16="http://schemas.microsoft.com/office/drawing/2014/main" id="{A5CFE3B4-991B-17EB-CF23-64B5A919D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474663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Zotero menu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00A726C3-3620-CAE1-7494-2D2AE9468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1600200"/>
            <a:ext cx="8839200" cy="50292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G" b="1"/>
              <a:t>1. Tools menu – Add Word Add-ons/Plug-in</a:t>
            </a:r>
            <a:endParaRPr lang="en-US" altLang="en-UG"/>
          </a:p>
          <a:p>
            <a:endParaRPr lang="en-US" altLang="en-UG"/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DC5C2785-F92E-914E-5140-42BB8B469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6786" r="71875" b="50999"/>
          <a:stretch>
            <a:fillRect/>
          </a:stretch>
        </p:blipFill>
        <p:spPr bwMode="auto">
          <a:xfrm>
            <a:off x="2133600" y="2743200"/>
            <a:ext cx="4343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4">
            <a:extLst>
              <a:ext uri="{FF2B5EF4-FFF2-40B4-BE49-F238E27FC236}">
                <a16:creationId xmlns:a16="http://schemas.microsoft.com/office/drawing/2014/main" id="{E57F109B-DCEA-2A20-B8AC-4713FEAA3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124200"/>
            <a:ext cx="609600" cy="3698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D66152-93C3-2F12-E18F-83F952AB5742}"/>
              </a:ext>
            </a:extLst>
          </p:cNvPr>
          <p:cNvCxnSpPr/>
          <p:nvPr/>
        </p:nvCxnSpPr>
        <p:spPr>
          <a:xfrm rot="10800000">
            <a:off x="4114800" y="3276600"/>
            <a:ext cx="2743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EDB887-8E2C-FE42-60ED-61A63F18B58D}"/>
              </a:ext>
            </a:extLst>
          </p:cNvPr>
          <p:cNvCxnSpPr/>
          <p:nvPr/>
        </p:nvCxnSpPr>
        <p:spPr>
          <a:xfrm rot="10800000">
            <a:off x="4648200" y="4572000"/>
            <a:ext cx="2209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4" name="TextBox 12">
            <a:extLst>
              <a:ext uri="{FF2B5EF4-FFF2-40B4-BE49-F238E27FC236}">
                <a16:creationId xmlns:a16="http://schemas.microsoft.com/office/drawing/2014/main" id="{DF589AB8-3E7D-6D68-D03F-DB7E9E5F6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419600"/>
            <a:ext cx="685800" cy="3698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87D703-2C80-B5BF-85F0-99451E52BA1E}"/>
              </a:ext>
            </a:extLst>
          </p:cNvPr>
          <p:cNvCxnSpPr/>
          <p:nvPr/>
        </p:nvCxnSpPr>
        <p:spPr>
          <a:xfrm rot="5400000">
            <a:off x="6211094" y="3923506"/>
            <a:ext cx="1295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9CE438-FF3D-1565-AFB6-A30B13CEB603}"/>
              </a:ext>
            </a:extLst>
          </p:cNvPr>
          <p:cNvCxnSpPr/>
          <p:nvPr/>
        </p:nvCxnSpPr>
        <p:spPr>
          <a:xfrm>
            <a:off x="6858000" y="3810000"/>
            <a:ext cx="304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401382B-B52D-1DA1-CD54-A22C06AB5428}"/>
              </a:ext>
            </a:extLst>
          </p:cNvPr>
          <p:cNvSpPr txBox="1"/>
          <p:nvPr/>
        </p:nvSpPr>
        <p:spPr>
          <a:xfrm>
            <a:off x="7086600" y="3429000"/>
            <a:ext cx="3352800" cy="203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1. Go to Tools menu</a:t>
            </a:r>
          </a:p>
          <a:p>
            <a:pPr>
              <a:defRPr/>
            </a:pPr>
            <a:r>
              <a:rPr lang="en-US" b="1" dirty="0"/>
              <a:t>2. Click on Add-ons</a:t>
            </a:r>
          </a:p>
          <a:p>
            <a:pPr>
              <a:defRPr/>
            </a:pPr>
            <a:r>
              <a:rPr lang="en-US" b="1" dirty="0"/>
              <a:t>3. Enable the Add-ons depending on the software your using either Windows or </a:t>
            </a:r>
            <a:r>
              <a:rPr lang="en-US" b="1" dirty="0" err="1"/>
              <a:t>Libreoffice</a:t>
            </a:r>
            <a:r>
              <a:rPr lang="en-US" b="1" dirty="0"/>
              <a:t> </a:t>
            </a:r>
            <a:r>
              <a:rPr lang="en-US" b="1" dirty="0" err="1"/>
              <a:t>e.g</a:t>
            </a:r>
            <a:endParaRPr lang="en-US" b="1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24588" name="Picture 23">
            <a:extLst>
              <a:ext uri="{FF2B5EF4-FFF2-40B4-BE49-F238E27FC236}">
                <a16:creationId xmlns:a16="http://schemas.microsoft.com/office/drawing/2014/main" id="{C55CCE14-7087-EF55-53EC-CD01757FA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0" t="31795" r="6090" b="58717"/>
          <a:stretch>
            <a:fillRect/>
          </a:stretch>
        </p:blipFill>
        <p:spPr bwMode="auto">
          <a:xfrm>
            <a:off x="7162800" y="4953000"/>
            <a:ext cx="3200400" cy="504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013DF4AA-81BE-2526-999D-3E7AC87A16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G" dirty="0"/>
              <a:t>		 			Zotero Word plug-in</a:t>
            </a:r>
          </a:p>
        </p:txBody>
      </p:sp>
      <p:pic>
        <p:nvPicPr>
          <p:cNvPr id="25604" name="Content Placeholder 3">
            <a:extLst>
              <a:ext uri="{FF2B5EF4-FFF2-40B4-BE49-F238E27FC236}">
                <a16:creationId xmlns:a16="http://schemas.microsoft.com/office/drawing/2014/main" id="{5C6301E5-FC8E-9211-562E-38D79560D0F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2" r="36169" b="72064"/>
          <a:stretch>
            <a:fillRect/>
          </a:stretch>
        </p:blipFill>
        <p:spPr bwMode="auto">
          <a:xfrm>
            <a:off x="2362200" y="2667000"/>
            <a:ext cx="769620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5">
            <a:extLst>
              <a:ext uri="{FF2B5EF4-FFF2-40B4-BE49-F238E27FC236}">
                <a16:creationId xmlns:a16="http://schemas.microsoft.com/office/drawing/2014/main" id="{B09E1CAE-9A62-FB29-74FD-34A6E92D0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6670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91710F-F1A8-DB90-E2EE-6FDFCB8D4D09}"/>
              </a:ext>
            </a:extLst>
          </p:cNvPr>
          <p:cNvCxnSpPr/>
          <p:nvPr/>
        </p:nvCxnSpPr>
        <p:spPr>
          <a:xfrm rot="5400000" flipH="1" flipV="1">
            <a:off x="7087394" y="2361406"/>
            <a:ext cx="609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7" name="TextBox 17">
            <a:extLst>
              <a:ext uri="{FF2B5EF4-FFF2-40B4-BE49-F238E27FC236}">
                <a16:creationId xmlns:a16="http://schemas.microsoft.com/office/drawing/2014/main" id="{E4EBEE8F-FCB6-2C31-A0CD-EF355309A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971800"/>
            <a:ext cx="2286000" cy="1323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80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9E88A0-CD31-1B1E-0CF7-311983A1D840}"/>
              </a:ext>
            </a:extLst>
          </p:cNvPr>
          <p:cNvSpPr txBox="1"/>
          <p:nvPr/>
        </p:nvSpPr>
        <p:spPr>
          <a:xfrm>
            <a:off x="5715000" y="3124200"/>
            <a:ext cx="3429000" cy="1200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Adding in-text citation and references/bibliography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FE68AF-C5FF-776B-69F0-763B4023B10D}"/>
              </a:ext>
            </a:extLst>
          </p:cNvPr>
          <p:cNvCxnSpPr>
            <a:endCxn id="25607" idx="3"/>
          </p:cNvCxnSpPr>
          <p:nvPr/>
        </p:nvCxnSpPr>
        <p:spPr>
          <a:xfrm rot="10800000" flipV="1">
            <a:off x="4724400" y="3581400"/>
            <a:ext cx="990600" cy="523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3">
            <a:extLst>
              <a:ext uri="{FF2B5EF4-FFF2-40B4-BE49-F238E27FC236}">
                <a16:creationId xmlns:a16="http://schemas.microsoft.com/office/drawing/2014/main" id="{758448E4-A8D9-5DC2-F6CB-8E84E882E71A}"/>
              </a:ext>
            </a:extLst>
          </p:cNvPr>
          <p:cNvSpPr/>
          <p:nvPr/>
        </p:nvSpPr>
        <p:spPr>
          <a:xfrm>
            <a:off x="0" y="-14222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02" name="Title 1">
            <a:extLst>
              <a:ext uri="{FF2B5EF4-FFF2-40B4-BE49-F238E27FC236}">
                <a16:creationId xmlns:a16="http://schemas.microsoft.com/office/drawing/2014/main" id="{64412789-994D-FB9B-DDEB-FF579FB81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3568" y="365126"/>
            <a:ext cx="11692128" cy="315912"/>
          </a:xfrm>
        </p:spPr>
        <p:txBody>
          <a:bodyPr/>
          <a:lstStyle/>
          <a:p>
            <a:r>
              <a:rPr lang="en-US" altLang="en-UG" sz="3600" b="1">
                <a:solidFill>
                  <a:schemeClr val="bg1"/>
                </a:solidFill>
                <a:latin typeface="Montserrat" pitchFamily="2" charset="77"/>
              </a:rPr>
              <a:t>Integration of Zotero into MS Word document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067B8D73-B336-547F-45E4-C702F0EB51B3}"/>
              </a:ext>
            </a:extLst>
          </p:cNvPr>
          <p:cNvSpPr/>
          <p:nvPr/>
        </p:nvSpPr>
        <p:spPr>
          <a:xfrm>
            <a:off x="0" y="-14222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A1C52E16-304C-8B6C-C7FF-A6AC0C56B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75451"/>
            <a:ext cx="12192000" cy="666065"/>
          </a:xfrm>
        </p:spPr>
        <p:txBody>
          <a:bodyPr/>
          <a:lstStyle/>
          <a:p>
            <a:r>
              <a:rPr lang="en-US" altLang="en-UG" sz="4000" b="1" dirty="0">
                <a:solidFill>
                  <a:schemeClr val="bg1"/>
                </a:solidFill>
                <a:latin typeface="Montserrat" pitchFamily="2" charset="77"/>
              </a:rPr>
              <a:t>ZOTERO management referencing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39277-6B46-82A7-9E04-32861502E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8" y="1582220"/>
            <a:ext cx="11376025" cy="459474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latin typeface="Montserrat" pitchFamily="2" charset="0"/>
              </a:rPr>
              <a:t>A free (open source) reference tool that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>
                <a:latin typeface="Montserrat" pitchFamily="2" charset="0"/>
              </a:rPr>
              <a:t>	- recognizes bibliographic information on books, journal articles, websites and databases and extracts metadata from these sources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>
                <a:latin typeface="Montserrat" pitchFamily="2" charset="0"/>
              </a:rPr>
              <a:t> 	- stores related citations, PDFs, files, images, and links in your library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>
                <a:latin typeface="Montserrat" pitchFamily="2" charset="0"/>
              </a:rPr>
              <a:t>	- creates citations and references in Word or </a:t>
            </a:r>
            <a:r>
              <a:rPr lang="en-US" dirty="0" err="1">
                <a:latin typeface="Montserrat" pitchFamily="2" charset="0"/>
              </a:rPr>
              <a:t>OpenOffice</a:t>
            </a:r>
            <a:r>
              <a:rPr lang="en-US" dirty="0">
                <a:latin typeface="Montserrat" pitchFamily="2" charset="0"/>
              </a:rPr>
              <a:t> documents</a:t>
            </a:r>
          </a:p>
          <a:p>
            <a:pPr>
              <a:defRPr/>
            </a:pPr>
            <a:r>
              <a:rPr lang="en-US" dirty="0">
                <a:latin typeface="Montserrat" pitchFamily="2" charset="0"/>
              </a:rPr>
              <a:t>Works with different browsers like Google Chrome, Microsoft Edge, and Firefox</a:t>
            </a:r>
          </a:p>
          <a:p>
            <a:pPr>
              <a:defRPr/>
            </a:pPr>
            <a:r>
              <a:rPr lang="en-US" dirty="0">
                <a:latin typeface="Montserrat" pitchFamily="2" charset="0"/>
              </a:rPr>
              <a:t>Is available for Mac, Windows and Linux operating system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FB61F7A-6DFC-7556-38CE-1C353C1B2EC7}"/>
              </a:ext>
            </a:extLst>
          </p:cNvPr>
          <p:cNvSpPr/>
          <p:nvPr/>
        </p:nvSpPr>
        <p:spPr>
          <a:xfrm>
            <a:off x="0" y="-14222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8C836D54-4955-4D1D-B2DD-88FCEC274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549276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Zotero menu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3EBD016A-26A4-F399-1406-8101650FD5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8763000" cy="48006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G" b="1"/>
              <a:t>2. File menu </a:t>
            </a:r>
            <a:r>
              <a:rPr lang="en-US" altLang="en-UG"/>
              <a:t>(for adding new item manually, new collection or importing references)</a:t>
            </a: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D0EF09A9-40E5-B4D3-B541-8B163AF1E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42" b="52051"/>
          <a:stretch>
            <a:fillRect/>
          </a:stretch>
        </p:blipFill>
        <p:spPr bwMode="auto">
          <a:xfrm>
            <a:off x="4191000" y="2819400"/>
            <a:ext cx="3886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4">
            <a:extLst>
              <a:ext uri="{FF2B5EF4-FFF2-40B4-BE49-F238E27FC236}">
                <a16:creationId xmlns:a16="http://schemas.microsoft.com/office/drawing/2014/main" id="{36786FCF-FC20-F0E2-8CC4-6C4FA9FB6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971800"/>
            <a:ext cx="30480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14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1CCD8B-505E-D827-0A98-71833BE72A6B}"/>
              </a:ext>
            </a:extLst>
          </p:cNvPr>
          <p:cNvCxnSpPr/>
          <p:nvPr/>
        </p:nvCxnSpPr>
        <p:spPr>
          <a:xfrm>
            <a:off x="3657600" y="3124200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A8BE2D-BE0E-9694-8221-4E2105245716}"/>
              </a:ext>
            </a:extLst>
          </p:cNvPr>
          <p:cNvCxnSpPr/>
          <p:nvPr/>
        </p:nvCxnSpPr>
        <p:spPr>
          <a:xfrm>
            <a:off x="3962400" y="373380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C00906-9C64-E851-DF73-064ABBFDDDFD}"/>
              </a:ext>
            </a:extLst>
          </p:cNvPr>
          <p:cNvCxnSpPr/>
          <p:nvPr/>
        </p:nvCxnSpPr>
        <p:spPr>
          <a:xfrm>
            <a:off x="3962400" y="419100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3" name="TextBox 11">
            <a:extLst>
              <a:ext uri="{FF2B5EF4-FFF2-40B4-BE49-F238E27FC236}">
                <a16:creationId xmlns:a16="http://schemas.microsoft.com/office/drawing/2014/main" id="{C04C92A5-9768-6F12-F3BB-D3FA5CFF5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657600"/>
            <a:ext cx="914400" cy="1841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600"/>
          </a:p>
        </p:txBody>
      </p:sp>
      <p:sp>
        <p:nvSpPr>
          <p:cNvPr id="26634" name="TextBox 12">
            <a:extLst>
              <a:ext uri="{FF2B5EF4-FFF2-40B4-BE49-F238E27FC236}">
                <a16:creationId xmlns:a16="http://schemas.microsoft.com/office/drawing/2014/main" id="{3F12529E-39C5-57D5-FBEC-7B4BFBB01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14800"/>
            <a:ext cx="533400" cy="1841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856193-F832-715A-BEAB-0321DE629474}"/>
              </a:ext>
            </a:extLst>
          </p:cNvPr>
          <p:cNvSpPr txBox="1"/>
          <p:nvPr/>
        </p:nvSpPr>
        <p:spPr>
          <a:xfrm>
            <a:off x="2362200" y="2971800"/>
            <a:ext cx="1295400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File menu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601C27-1B54-1DF9-99BB-4D419D7F3448}"/>
              </a:ext>
            </a:extLst>
          </p:cNvPr>
          <p:cNvSpPr txBox="1"/>
          <p:nvPr/>
        </p:nvSpPr>
        <p:spPr>
          <a:xfrm>
            <a:off x="1828800" y="3581400"/>
            <a:ext cx="2133600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Add new collection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ACFFEA-91DE-5EF9-C999-5872C48F1AA3}"/>
              </a:ext>
            </a:extLst>
          </p:cNvPr>
          <p:cNvSpPr txBox="1"/>
          <p:nvPr/>
        </p:nvSpPr>
        <p:spPr>
          <a:xfrm>
            <a:off x="1828800" y="4038600"/>
            <a:ext cx="2133600" cy="646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From other tools like </a:t>
            </a:r>
            <a:r>
              <a:rPr lang="en-US" b="1" dirty="0" err="1"/>
              <a:t>Mendeley</a:t>
            </a:r>
            <a:endParaRPr lang="en-US" b="1" dirty="0"/>
          </a:p>
        </p:txBody>
      </p:sp>
      <p:sp>
        <p:nvSpPr>
          <p:cNvPr id="26638" name="TextBox 20">
            <a:extLst>
              <a:ext uri="{FF2B5EF4-FFF2-40B4-BE49-F238E27FC236}">
                <a16:creationId xmlns:a16="http://schemas.microsoft.com/office/drawing/2014/main" id="{9457F45C-F9BE-50E0-3E9D-9DA42D77D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200400"/>
            <a:ext cx="1981200" cy="2301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900"/>
          </a:p>
        </p:txBody>
      </p:sp>
      <p:sp>
        <p:nvSpPr>
          <p:cNvPr id="26639" name="TextBox 21">
            <a:extLst>
              <a:ext uri="{FF2B5EF4-FFF2-40B4-BE49-F238E27FC236}">
                <a16:creationId xmlns:a16="http://schemas.microsoft.com/office/drawing/2014/main" id="{64FF12B6-7FBF-776A-5E1A-2B3704FA0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819400"/>
            <a:ext cx="1447800" cy="31543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199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2FDEEF-E864-A757-F992-CBDFBFC84888}"/>
              </a:ext>
            </a:extLst>
          </p:cNvPr>
          <p:cNvCxnSpPr/>
          <p:nvPr/>
        </p:nvCxnSpPr>
        <p:spPr>
          <a:xfrm>
            <a:off x="7848600" y="3200400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43E7C0B-D299-E56F-427F-1E214C48A121}"/>
              </a:ext>
            </a:extLst>
          </p:cNvPr>
          <p:cNvSpPr txBox="1"/>
          <p:nvPr/>
        </p:nvSpPr>
        <p:spPr>
          <a:xfrm>
            <a:off x="8382000" y="2743200"/>
            <a:ext cx="2057400" cy="25860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Add a “New item” manually for example a physical book, a case, conference paper without an electronic version, feed in the metadata manually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AE3BF956-F153-2DD4-7E60-C4F46BDB4E97}"/>
              </a:ext>
            </a:extLst>
          </p:cNvPr>
          <p:cNvSpPr/>
          <p:nvPr/>
        </p:nvSpPr>
        <p:spPr>
          <a:xfrm>
            <a:off x="0" y="-14222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50" name="Title 1">
            <a:extLst>
              <a:ext uri="{FF2B5EF4-FFF2-40B4-BE49-F238E27FC236}">
                <a16:creationId xmlns:a16="http://schemas.microsoft.com/office/drawing/2014/main" id="{E51BA5B1-807F-5BE3-F291-BE772A87A5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Zotero</a:t>
            </a:r>
            <a:r>
              <a:rPr lang="en-US" altLang="en-UG" b="1" dirty="0">
                <a:solidFill>
                  <a:schemeClr val="bg1"/>
                </a:solidFill>
              </a:rPr>
              <a:t> menu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811A2A95-8C03-2B87-8EB3-18AE307ED3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G" b="1"/>
              <a:t>3. Edit menu – adding the referencing style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G" b="1"/>
          </a:p>
        </p:txBody>
      </p:sp>
      <p:pic>
        <p:nvPicPr>
          <p:cNvPr id="27652" name="Picture 3">
            <a:extLst>
              <a:ext uri="{FF2B5EF4-FFF2-40B4-BE49-F238E27FC236}">
                <a16:creationId xmlns:a16="http://schemas.microsoft.com/office/drawing/2014/main" id="{DBBAB866-4E41-DC58-9BB5-969B7DCD0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7000" r="73125" b="44000"/>
          <a:stretch>
            <a:fillRect/>
          </a:stretch>
        </p:blipFill>
        <p:spPr bwMode="auto">
          <a:xfrm>
            <a:off x="1524000" y="2514600"/>
            <a:ext cx="3505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4">
            <a:extLst>
              <a:ext uri="{FF2B5EF4-FFF2-40B4-BE49-F238E27FC236}">
                <a16:creationId xmlns:a16="http://schemas.microsoft.com/office/drawing/2014/main" id="{4A169282-EF4D-DC9E-8C75-14BDFD2EB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743200"/>
            <a:ext cx="533400" cy="3698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/>
          </a:p>
        </p:txBody>
      </p:sp>
      <p:sp>
        <p:nvSpPr>
          <p:cNvPr id="27654" name="TextBox 5">
            <a:extLst>
              <a:ext uri="{FF2B5EF4-FFF2-40B4-BE49-F238E27FC236}">
                <a16:creationId xmlns:a16="http://schemas.microsoft.com/office/drawing/2014/main" id="{0A1B2B68-786B-090D-5384-1AF8138E2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10200"/>
            <a:ext cx="1066800" cy="3698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96ACB4-47AC-DC3F-3832-28A869A7DE4B}"/>
              </a:ext>
            </a:extLst>
          </p:cNvPr>
          <p:cNvCxnSpPr/>
          <p:nvPr/>
        </p:nvCxnSpPr>
        <p:spPr>
          <a:xfrm rot="10800000">
            <a:off x="2362200" y="2895600"/>
            <a:ext cx="1600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4AAB76-8A95-D3FF-5BDC-A5D9F3BEF1FA}"/>
              </a:ext>
            </a:extLst>
          </p:cNvPr>
          <p:cNvCxnSpPr/>
          <p:nvPr/>
        </p:nvCxnSpPr>
        <p:spPr>
          <a:xfrm rot="10800000">
            <a:off x="3200400" y="5562600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47342B-A3DA-A77A-99A6-BDD77F1166EE}"/>
              </a:ext>
            </a:extLst>
          </p:cNvPr>
          <p:cNvCxnSpPr/>
          <p:nvPr/>
        </p:nvCxnSpPr>
        <p:spPr>
          <a:xfrm rot="5400000">
            <a:off x="2629694" y="4228306"/>
            <a:ext cx="2667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60521C-8FF1-9D9B-8F86-A2891DFDCB97}"/>
              </a:ext>
            </a:extLst>
          </p:cNvPr>
          <p:cNvCxnSpPr/>
          <p:nvPr/>
        </p:nvCxnSpPr>
        <p:spPr>
          <a:xfrm>
            <a:off x="3962400" y="4343400"/>
            <a:ext cx="381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C08F429-3270-5274-2627-68856A071C47}"/>
              </a:ext>
            </a:extLst>
          </p:cNvPr>
          <p:cNvSpPr txBox="1"/>
          <p:nvPr/>
        </p:nvSpPr>
        <p:spPr>
          <a:xfrm>
            <a:off x="4343400" y="3733800"/>
            <a:ext cx="2971800" cy="1200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1. Click on Edit menu</a:t>
            </a:r>
          </a:p>
          <a:p>
            <a:pPr>
              <a:defRPr/>
            </a:pPr>
            <a:r>
              <a:rPr lang="en-US" b="1" dirty="0"/>
              <a:t>2. Choose Preferences</a:t>
            </a:r>
          </a:p>
          <a:p>
            <a:pPr>
              <a:defRPr/>
            </a:pPr>
            <a:r>
              <a:rPr lang="en-US" b="1" dirty="0"/>
              <a:t>3. </a:t>
            </a:r>
            <a:r>
              <a:rPr lang="en-US" b="1" dirty="0" err="1"/>
              <a:t>Zotero</a:t>
            </a:r>
            <a:r>
              <a:rPr lang="en-US" b="1" dirty="0"/>
              <a:t> preference box  will open up then click on Cite</a:t>
            </a:r>
          </a:p>
        </p:txBody>
      </p:sp>
      <p:pic>
        <p:nvPicPr>
          <p:cNvPr id="27660" name="Picture 19">
            <a:extLst>
              <a:ext uri="{FF2B5EF4-FFF2-40B4-BE49-F238E27FC236}">
                <a16:creationId xmlns:a16="http://schemas.microsoft.com/office/drawing/2014/main" id="{7902113D-70F1-916C-F646-99EEFA554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23" b="53078"/>
          <a:stretch>
            <a:fillRect/>
          </a:stretch>
        </p:blipFill>
        <p:spPr bwMode="auto">
          <a:xfrm>
            <a:off x="4343400" y="5114925"/>
            <a:ext cx="3000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33E9D28-5BEA-7ABA-2E7A-EA4264D8814A}"/>
              </a:ext>
            </a:extLst>
          </p:cNvPr>
          <p:cNvCxnSpPr>
            <a:stCxn id="17" idx="2"/>
            <a:endCxn id="27660" idx="0"/>
          </p:cNvCxnSpPr>
          <p:nvPr/>
        </p:nvCxnSpPr>
        <p:spPr>
          <a:xfrm rot="16200000" flipH="1">
            <a:off x="5745956" y="5017294"/>
            <a:ext cx="180975" cy="14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2" name="TextBox 27">
            <a:extLst>
              <a:ext uri="{FF2B5EF4-FFF2-40B4-BE49-F238E27FC236}">
                <a16:creationId xmlns:a16="http://schemas.microsoft.com/office/drawing/2014/main" id="{96CE06FD-9442-4BBD-D448-9CEA61A04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181600"/>
            <a:ext cx="457200" cy="3698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/>
          </a:p>
        </p:txBody>
      </p:sp>
      <p:pic>
        <p:nvPicPr>
          <p:cNvPr id="27663" name="Picture 29">
            <a:extLst>
              <a:ext uri="{FF2B5EF4-FFF2-40B4-BE49-F238E27FC236}">
                <a16:creationId xmlns:a16="http://schemas.microsoft.com/office/drawing/2014/main" id="{8ECB8478-62E1-C8FE-6A87-210989A49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2" b="18205"/>
          <a:stretch>
            <a:fillRect/>
          </a:stretch>
        </p:blipFill>
        <p:spPr bwMode="auto">
          <a:xfrm>
            <a:off x="7620000" y="2895600"/>
            <a:ext cx="3048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E389C70-DDDC-ACFB-2D5A-6E7058A77D76}"/>
              </a:ext>
            </a:extLst>
          </p:cNvPr>
          <p:cNvCxnSpPr/>
          <p:nvPr/>
        </p:nvCxnSpPr>
        <p:spPr>
          <a:xfrm rot="10800000">
            <a:off x="6172200" y="5334000"/>
            <a:ext cx="1447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5" name="TextBox 33">
            <a:extLst>
              <a:ext uri="{FF2B5EF4-FFF2-40B4-BE49-F238E27FC236}">
                <a16:creationId xmlns:a16="http://schemas.microsoft.com/office/drawing/2014/main" id="{98F66BB0-6A31-F336-19FF-DDA44EBE8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429000"/>
            <a:ext cx="2895600" cy="1323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800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2D6143D-F66E-4D8C-5E62-4BE32EF9556A}"/>
              </a:ext>
            </a:extLst>
          </p:cNvPr>
          <p:cNvCxnSpPr/>
          <p:nvPr/>
        </p:nvCxnSpPr>
        <p:spPr>
          <a:xfrm rot="5400000">
            <a:off x="8382794" y="3047206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726531D-B662-C28B-CED7-C11DBC6F3398}"/>
              </a:ext>
            </a:extLst>
          </p:cNvPr>
          <p:cNvSpPr txBox="1"/>
          <p:nvPr/>
        </p:nvSpPr>
        <p:spPr>
          <a:xfrm>
            <a:off x="6400800" y="2286000"/>
            <a:ext cx="4267200" cy="646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Different styles to choose the preferred style then click OK</a:t>
            </a:r>
          </a:p>
        </p:txBody>
      </p:sp>
      <p:sp>
        <p:nvSpPr>
          <p:cNvPr id="27668" name="TextBox 38">
            <a:extLst>
              <a:ext uri="{FF2B5EF4-FFF2-40B4-BE49-F238E27FC236}">
                <a16:creationId xmlns:a16="http://schemas.microsoft.com/office/drawing/2014/main" id="{8A3EC0D5-6B2B-4558-BA37-560A45AD3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724400"/>
            <a:ext cx="762000" cy="2619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1100"/>
          </a:p>
        </p:txBody>
      </p:sp>
      <p:sp>
        <p:nvSpPr>
          <p:cNvPr id="27669" name="TextBox 39">
            <a:extLst>
              <a:ext uri="{FF2B5EF4-FFF2-40B4-BE49-F238E27FC236}">
                <a16:creationId xmlns:a16="http://schemas.microsoft.com/office/drawing/2014/main" id="{C54EBE67-F8C2-668B-299F-D0EC3D554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172200"/>
            <a:ext cx="3200400" cy="6461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G" b="1"/>
              <a:t>Get additional style in case the preferred is not enlisted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DFDE7AD-F06E-65B6-8DF1-687852FFFEE2}"/>
              </a:ext>
            </a:extLst>
          </p:cNvPr>
          <p:cNvCxnSpPr/>
          <p:nvPr/>
        </p:nvCxnSpPr>
        <p:spPr>
          <a:xfrm rot="5400000" flipH="1" flipV="1">
            <a:off x="7544594" y="5561806"/>
            <a:ext cx="1219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Content Placeholder 3">
            <a:extLst>
              <a:ext uri="{FF2B5EF4-FFF2-40B4-BE49-F238E27FC236}">
                <a16:creationId xmlns:a16="http://schemas.microsoft.com/office/drawing/2014/main" id="{485AC024-DC64-191D-88E1-D1958AD52D4F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6"/>
          <a:stretch>
            <a:fillRect/>
          </a:stretch>
        </p:blipFill>
        <p:spPr>
          <a:xfrm>
            <a:off x="1752600" y="1673225"/>
            <a:ext cx="8458200" cy="4379913"/>
          </a:xfrm>
        </p:spPr>
      </p:pic>
      <p:sp>
        <p:nvSpPr>
          <p:cNvPr id="28676" name="TextBox 4">
            <a:extLst>
              <a:ext uri="{FF2B5EF4-FFF2-40B4-BE49-F238E27FC236}">
                <a16:creationId xmlns:a16="http://schemas.microsoft.com/office/drawing/2014/main" id="{BC760886-86FA-A9F0-08D3-B6B43DA6F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05000"/>
            <a:ext cx="304800" cy="276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12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EC9437-F3C4-3414-7AEC-6609085C1474}"/>
              </a:ext>
            </a:extLst>
          </p:cNvPr>
          <p:cNvCxnSpPr>
            <a:endCxn id="28676" idx="3"/>
          </p:cNvCxnSpPr>
          <p:nvPr/>
        </p:nvCxnSpPr>
        <p:spPr>
          <a:xfrm rot="10800000">
            <a:off x="2057400" y="2043113"/>
            <a:ext cx="2971800" cy="13096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8" name="TextBox 8">
            <a:extLst>
              <a:ext uri="{FF2B5EF4-FFF2-40B4-BE49-F238E27FC236}">
                <a16:creationId xmlns:a16="http://schemas.microsoft.com/office/drawing/2014/main" id="{FF963B07-F621-2B5E-F462-00CEC2A0A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352800"/>
            <a:ext cx="2133600" cy="101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60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378F7B-7E5A-5839-36D4-0DC53BD302A4}"/>
              </a:ext>
            </a:extLst>
          </p:cNvPr>
          <p:cNvCxnSpPr/>
          <p:nvPr/>
        </p:nvCxnSpPr>
        <p:spPr>
          <a:xfrm rot="5400000" flipH="1" flipV="1">
            <a:off x="4763294" y="4533106"/>
            <a:ext cx="1143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7D316A-9A33-3EBC-065F-0C19440BAD31}"/>
              </a:ext>
            </a:extLst>
          </p:cNvPr>
          <p:cNvCxnSpPr/>
          <p:nvPr/>
        </p:nvCxnSpPr>
        <p:spPr>
          <a:xfrm rot="5400000" flipH="1" flipV="1">
            <a:off x="5334794" y="4647406"/>
            <a:ext cx="914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1DC2382-1EDD-9854-D33F-EE5589DF1EE4}"/>
              </a:ext>
            </a:extLst>
          </p:cNvPr>
          <p:cNvSpPr txBox="1"/>
          <p:nvPr/>
        </p:nvSpPr>
        <p:spPr>
          <a:xfrm>
            <a:off x="4191000" y="5105400"/>
            <a:ext cx="2514600" cy="923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Type the name of the collection </a:t>
            </a:r>
            <a:r>
              <a:rPr lang="en-US" b="1" dirty="0" err="1"/>
              <a:t>e.g</a:t>
            </a:r>
            <a:r>
              <a:rPr lang="en-US" b="1" dirty="0"/>
              <a:t> Trial 1 and click OK</a:t>
            </a:r>
          </a:p>
        </p:txBody>
      </p:sp>
      <p:pic>
        <p:nvPicPr>
          <p:cNvPr id="28682" name="Picture 19">
            <a:extLst>
              <a:ext uri="{FF2B5EF4-FFF2-40B4-BE49-F238E27FC236}">
                <a16:creationId xmlns:a16="http://schemas.microsoft.com/office/drawing/2014/main" id="{CAA16F16-D121-91FF-FA7A-6DB73ECD1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33" b="64104"/>
          <a:stretch>
            <a:fillRect/>
          </a:stretch>
        </p:blipFill>
        <p:spPr bwMode="auto">
          <a:xfrm>
            <a:off x="7620000" y="3429000"/>
            <a:ext cx="2286000" cy="2590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208613-9738-FB53-F7B3-C8C0F9D4E947}"/>
              </a:ext>
            </a:extLst>
          </p:cNvPr>
          <p:cNvCxnSpPr>
            <a:endCxn id="28684" idx="1"/>
          </p:cNvCxnSpPr>
          <p:nvPr/>
        </p:nvCxnSpPr>
        <p:spPr>
          <a:xfrm rot="5400000" flipH="1" flipV="1">
            <a:off x="6694487" y="4408488"/>
            <a:ext cx="936625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4" name="TextBox 26">
            <a:extLst>
              <a:ext uri="{FF2B5EF4-FFF2-40B4-BE49-F238E27FC236}">
                <a16:creationId xmlns:a16="http://schemas.microsoft.com/office/drawing/2014/main" id="{857E4F51-D6CF-8893-A5D0-30E8C7DA4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267200"/>
            <a:ext cx="1447800" cy="2619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110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36246339-2F30-E765-9441-13C398368D96}"/>
              </a:ext>
            </a:extLst>
          </p:cNvPr>
          <p:cNvSpPr/>
          <p:nvPr/>
        </p:nvSpPr>
        <p:spPr>
          <a:xfrm>
            <a:off x="0" y="-14222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4E601FDC-141C-E2FF-74DF-A7568D3E1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6320" y="271462"/>
            <a:ext cx="10302240" cy="523876"/>
          </a:xfrm>
        </p:spPr>
        <p:txBody>
          <a:bodyPr/>
          <a:lstStyle/>
          <a:p>
            <a:r>
              <a:rPr lang="en-US" altLang="en-UG" sz="4000" b="1" dirty="0">
                <a:solidFill>
                  <a:schemeClr val="bg1"/>
                </a:solidFill>
                <a:latin typeface="Montserrat" pitchFamily="2" charset="77"/>
              </a:rPr>
              <a:t>Creating collections/folders for items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79413F06-2AB5-A2F8-FCDB-C385C6998082}"/>
              </a:ext>
            </a:extLst>
          </p:cNvPr>
          <p:cNvSpPr/>
          <p:nvPr/>
        </p:nvSpPr>
        <p:spPr>
          <a:xfrm>
            <a:off x="0" y="-14222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98" name="Title 1">
            <a:extLst>
              <a:ext uri="{FF2B5EF4-FFF2-40B4-BE49-F238E27FC236}">
                <a16:creationId xmlns:a16="http://schemas.microsoft.com/office/drawing/2014/main" id="{38ABE9DA-4DDA-433A-1834-8C4C60CFC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/>
          <a:lstStyle/>
          <a:p>
            <a:r>
              <a:rPr lang="nl-NL" altLang="en-US" b="1" dirty="0" err="1">
                <a:solidFill>
                  <a:schemeClr val="bg1"/>
                </a:solidFill>
                <a:latin typeface="Montserrat" pitchFamily="2" charset="77"/>
              </a:rPr>
              <a:t>Adding</a:t>
            </a:r>
            <a:r>
              <a:rPr lang="nl-NL" altLang="en-US" b="1" dirty="0">
                <a:solidFill>
                  <a:schemeClr val="bg1"/>
                </a:solidFill>
                <a:latin typeface="Montserrat" pitchFamily="2" charset="77"/>
              </a:rPr>
              <a:t> items/</a:t>
            </a:r>
            <a:r>
              <a:rPr lang="nl-NL" altLang="en-US" b="1" dirty="0" err="1">
                <a:solidFill>
                  <a:schemeClr val="bg1"/>
                </a:solidFill>
                <a:latin typeface="Montserrat" pitchFamily="2" charset="77"/>
              </a:rPr>
              <a:t>citations</a:t>
            </a:r>
            <a:r>
              <a:rPr lang="nl-NL" altLang="en-US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nl-NL" altLang="en-US" b="1" dirty="0" err="1">
                <a:solidFill>
                  <a:schemeClr val="bg1"/>
                </a:solidFill>
                <a:latin typeface="Montserrat" pitchFamily="2" charset="77"/>
              </a:rPr>
              <a:t>to</a:t>
            </a:r>
            <a:r>
              <a:rPr lang="nl-NL" altLang="en-US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nl-NL" altLang="en-US" b="1" dirty="0" err="1">
                <a:solidFill>
                  <a:schemeClr val="bg1"/>
                </a:solidFill>
                <a:latin typeface="Montserrat" pitchFamily="2" charset="77"/>
              </a:rPr>
              <a:t>Zotero</a:t>
            </a:r>
            <a:endParaRPr lang="en-US" altLang="en-UG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69F53297-985B-7454-0611-E125FCC887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/>
              <a:t>You can add items to zotero in several ways</a:t>
            </a:r>
          </a:p>
          <a:p>
            <a:pPr>
              <a:buFont typeface="Arial" panose="020B0604020202020204" pitchFamily="34" charset="0"/>
              <a:buNone/>
            </a:pPr>
            <a:r>
              <a:rPr lang="nl-NL" altLang="en-US"/>
              <a:t> - Import information for a single item</a:t>
            </a:r>
          </a:p>
          <a:p>
            <a:pPr>
              <a:buFont typeface="Arial" panose="020B0604020202020204" pitchFamily="34" charset="0"/>
              <a:buNone/>
            </a:pPr>
            <a:r>
              <a:rPr lang="nl-NL" altLang="en-US"/>
              <a:t> - Import information for multiple items</a:t>
            </a:r>
          </a:p>
          <a:p>
            <a:pPr>
              <a:buFont typeface="Arial" panose="020B0604020202020204" pitchFamily="34" charset="0"/>
              <a:buNone/>
            </a:pPr>
            <a:r>
              <a:rPr lang="nl-NL" altLang="en-US"/>
              <a:t> - Manually enter items</a:t>
            </a:r>
          </a:p>
          <a:p>
            <a:pPr>
              <a:buFont typeface="Arial" panose="020B0604020202020204" pitchFamily="34" charset="0"/>
              <a:buNone/>
            </a:pPr>
            <a:r>
              <a:rPr lang="nl-NL" altLang="en-US"/>
              <a:t> - Automatically cite web pages</a:t>
            </a:r>
          </a:p>
          <a:p>
            <a:pPr>
              <a:buFont typeface="Arial" panose="020B0604020202020204" pitchFamily="34" charset="0"/>
              <a:buNone/>
            </a:pPr>
            <a:r>
              <a:rPr lang="nl-NL" altLang="en-US"/>
              <a:t> - Add an item by identifier (ISBN, DOI)</a:t>
            </a:r>
          </a:p>
          <a:p>
            <a:r>
              <a:rPr lang="nl-NL" altLang="en-US"/>
              <a:t>Each publication type will have a different icon</a:t>
            </a:r>
          </a:p>
          <a:p>
            <a:r>
              <a:rPr lang="nl-NL" altLang="en-US"/>
              <a:t>Activate the collection your to save to</a:t>
            </a:r>
          </a:p>
          <a:p>
            <a:endParaRPr lang="en-US" altLang="en-UG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FCA460E2-C098-116C-6538-97DB32EBFC94}"/>
              </a:ext>
            </a:extLst>
          </p:cNvPr>
          <p:cNvSpPr/>
          <p:nvPr/>
        </p:nvSpPr>
        <p:spPr>
          <a:xfrm>
            <a:off x="0" y="-14222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22" name="Title 1">
            <a:extLst>
              <a:ext uri="{FF2B5EF4-FFF2-40B4-BE49-F238E27FC236}">
                <a16:creationId xmlns:a16="http://schemas.microsoft.com/office/drawing/2014/main" id="{C1364646-67D3-3C2B-74E8-CDF007AC14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Adding a PDF item</a:t>
            </a:r>
          </a:p>
        </p:txBody>
      </p:sp>
      <p:pic>
        <p:nvPicPr>
          <p:cNvPr id="30723" name="Content Placeholder 3">
            <a:extLst>
              <a:ext uri="{FF2B5EF4-FFF2-40B4-BE49-F238E27FC236}">
                <a16:creationId xmlns:a16="http://schemas.microsoft.com/office/drawing/2014/main" id="{B3188A1D-6F73-D455-4053-715EFB6F7E37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4103" b="11795"/>
          <a:stretch>
            <a:fillRect/>
          </a:stretch>
        </p:blipFill>
        <p:spPr>
          <a:xfrm>
            <a:off x="1981200" y="1665288"/>
            <a:ext cx="8229600" cy="4887912"/>
          </a:xfrm>
        </p:spPr>
      </p:pic>
      <p:sp>
        <p:nvSpPr>
          <p:cNvPr id="30724" name="TextBox 4">
            <a:extLst>
              <a:ext uri="{FF2B5EF4-FFF2-40B4-BE49-F238E27FC236}">
                <a16:creationId xmlns:a16="http://schemas.microsoft.com/office/drawing/2014/main" id="{08A44593-5897-5874-D973-E2A77878C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1676400"/>
            <a:ext cx="304800" cy="2460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1000"/>
          </a:p>
        </p:txBody>
      </p:sp>
      <p:sp>
        <p:nvSpPr>
          <p:cNvPr id="30725" name="TextBox 5">
            <a:extLst>
              <a:ext uri="{FF2B5EF4-FFF2-40B4-BE49-F238E27FC236}">
                <a16:creationId xmlns:a16="http://schemas.microsoft.com/office/drawing/2014/main" id="{F3D3B73A-1632-FEED-C1EC-D9AE2F60F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1905000"/>
            <a:ext cx="914400" cy="3698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62FAB2-BA55-6BB7-3751-556252AF4D62}"/>
              </a:ext>
            </a:extLst>
          </p:cNvPr>
          <p:cNvCxnSpPr/>
          <p:nvPr/>
        </p:nvCxnSpPr>
        <p:spPr>
          <a:xfrm>
            <a:off x="8229600" y="1752600"/>
            <a:ext cx="1066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636922-8065-B792-F730-90ED1B98DDF9}"/>
              </a:ext>
            </a:extLst>
          </p:cNvPr>
          <p:cNvCxnSpPr/>
          <p:nvPr/>
        </p:nvCxnSpPr>
        <p:spPr>
          <a:xfrm rot="5400000" flipH="1" flipV="1">
            <a:off x="9144794" y="2894806"/>
            <a:ext cx="1219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01C4942-B7DE-EBDE-9248-9DB3CFAEA0D9}"/>
              </a:ext>
            </a:extLst>
          </p:cNvPr>
          <p:cNvCxnSpPr/>
          <p:nvPr/>
        </p:nvCxnSpPr>
        <p:spPr>
          <a:xfrm rot="5400000">
            <a:off x="7810501" y="2171700"/>
            <a:ext cx="838200" cy="3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BAE4AB3-8DAD-45CE-A17E-2C6FED55EFA0}"/>
              </a:ext>
            </a:extLst>
          </p:cNvPr>
          <p:cNvSpPr txBox="1"/>
          <p:nvPr/>
        </p:nvSpPr>
        <p:spPr>
          <a:xfrm>
            <a:off x="6553200" y="2667000"/>
            <a:ext cx="2971800" cy="5381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Z </a:t>
            </a:r>
            <a:r>
              <a:rPr lang="en-US" b="1" dirty="0"/>
              <a:t>icon changes to a PDF  icon</a:t>
            </a:r>
          </a:p>
          <a:p>
            <a:pPr>
              <a:defRPr/>
            </a:pPr>
            <a:endParaRPr lang="en-US" sz="11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1F2B45-D150-6A90-28FE-2F628815CF62}"/>
              </a:ext>
            </a:extLst>
          </p:cNvPr>
          <p:cNvSpPr txBox="1"/>
          <p:nvPr/>
        </p:nvSpPr>
        <p:spPr>
          <a:xfrm>
            <a:off x="6553200" y="3505200"/>
            <a:ext cx="3505200" cy="646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Click to save to the PDF to the folder we created “Trial 1”</a:t>
            </a:r>
          </a:p>
        </p:txBody>
      </p:sp>
      <p:pic>
        <p:nvPicPr>
          <p:cNvPr id="30731" name="Picture 20">
            <a:extLst>
              <a:ext uri="{FF2B5EF4-FFF2-40B4-BE49-F238E27FC236}">
                <a16:creationId xmlns:a16="http://schemas.microsoft.com/office/drawing/2014/main" id="{EFE53CCD-CB68-FA9E-0585-FD2EC0C70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8" t="4103" b="48975"/>
          <a:stretch>
            <a:fillRect/>
          </a:stretch>
        </p:blipFill>
        <p:spPr bwMode="auto">
          <a:xfrm>
            <a:off x="6553200" y="4191000"/>
            <a:ext cx="3543300" cy="2286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4D458FCC-2342-1763-AEFD-1780C548B75A}"/>
              </a:ext>
            </a:extLst>
          </p:cNvPr>
          <p:cNvSpPr/>
          <p:nvPr/>
        </p:nvSpPr>
        <p:spPr>
          <a:xfrm>
            <a:off x="0" y="-14222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46" name="Title 1">
            <a:extLst>
              <a:ext uri="{FF2B5EF4-FFF2-40B4-BE49-F238E27FC236}">
                <a16:creationId xmlns:a16="http://schemas.microsoft.com/office/drawing/2014/main" id="{15DA5BEB-A3A1-53DA-6525-1DF06DF83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Adding a website</a:t>
            </a:r>
          </a:p>
        </p:txBody>
      </p:sp>
      <p:pic>
        <p:nvPicPr>
          <p:cNvPr id="31747" name="Content Placeholder 6">
            <a:extLst>
              <a:ext uri="{FF2B5EF4-FFF2-40B4-BE49-F238E27FC236}">
                <a16:creationId xmlns:a16="http://schemas.microsoft.com/office/drawing/2014/main" id="{886C1F8C-8A86-832A-D54E-8491F7EA50E2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359" b="12308"/>
          <a:stretch>
            <a:fillRect/>
          </a:stretch>
        </p:blipFill>
        <p:spPr>
          <a:xfrm>
            <a:off x="1981200" y="1627188"/>
            <a:ext cx="8229600" cy="4471987"/>
          </a:xfrm>
        </p:spPr>
      </p:pic>
      <p:sp>
        <p:nvSpPr>
          <p:cNvPr id="31748" name="TextBox 7">
            <a:extLst>
              <a:ext uri="{FF2B5EF4-FFF2-40B4-BE49-F238E27FC236}">
                <a16:creationId xmlns:a16="http://schemas.microsoft.com/office/drawing/2014/main" id="{0BF919DD-9A19-E904-9133-D649872E5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1600200"/>
            <a:ext cx="304800" cy="2619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1100"/>
          </a:p>
        </p:txBody>
      </p:sp>
      <p:sp>
        <p:nvSpPr>
          <p:cNvPr id="31749" name="TextBox 8">
            <a:extLst>
              <a:ext uri="{FF2B5EF4-FFF2-40B4-BE49-F238E27FC236}">
                <a16:creationId xmlns:a16="http://schemas.microsoft.com/office/drawing/2014/main" id="{50290A8A-1DFD-0054-BF7C-C2A41EE75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1828800"/>
            <a:ext cx="14478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5548E4-42E9-59FF-B8DD-8569834CC91E}"/>
              </a:ext>
            </a:extLst>
          </p:cNvPr>
          <p:cNvCxnSpPr/>
          <p:nvPr/>
        </p:nvCxnSpPr>
        <p:spPr>
          <a:xfrm>
            <a:off x="8305800" y="1676400"/>
            <a:ext cx="990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BB15E02-3505-7E7E-78FC-08AD6CEFBAC8}"/>
              </a:ext>
            </a:extLst>
          </p:cNvPr>
          <p:cNvSpPr txBox="1"/>
          <p:nvPr/>
        </p:nvSpPr>
        <p:spPr>
          <a:xfrm>
            <a:off x="6858000" y="1524000"/>
            <a:ext cx="1447800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Zotero</a:t>
            </a:r>
            <a:r>
              <a:rPr lang="en-US" b="1" dirty="0"/>
              <a:t> icon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CE80B56-1D93-63E6-C63A-61FFE492E862}"/>
              </a:ext>
            </a:extLst>
          </p:cNvPr>
          <p:cNvCxnSpPr/>
          <p:nvPr/>
        </p:nvCxnSpPr>
        <p:spPr>
          <a:xfrm rot="5400000" flipH="1" flipV="1">
            <a:off x="8954294" y="2551906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52672B4-D937-4CF0-BC9B-9752E13CE46F}"/>
              </a:ext>
            </a:extLst>
          </p:cNvPr>
          <p:cNvSpPr txBox="1"/>
          <p:nvPr/>
        </p:nvSpPr>
        <p:spPr>
          <a:xfrm>
            <a:off x="7543800" y="2819400"/>
            <a:ext cx="2590800" cy="646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Click to save to </a:t>
            </a:r>
            <a:r>
              <a:rPr lang="en-US" b="1" dirty="0" err="1"/>
              <a:t>zotero</a:t>
            </a:r>
            <a:r>
              <a:rPr lang="en-US" b="1" dirty="0"/>
              <a:t> or the created folder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Content Placeholder 6">
            <a:extLst>
              <a:ext uri="{FF2B5EF4-FFF2-40B4-BE49-F238E27FC236}">
                <a16:creationId xmlns:a16="http://schemas.microsoft.com/office/drawing/2014/main" id="{9BF5460B-E626-6E0E-4114-0EC6AEACC84A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0" t="4103" b="12051"/>
          <a:stretch>
            <a:fillRect/>
          </a:stretch>
        </p:blipFill>
        <p:spPr>
          <a:xfrm>
            <a:off x="2057400" y="1600200"/>
            <a:ext cx="8077200" cy="4800600"/>
          </a:xfrm>
        </p:spPr>
      </p:pic>
      <p:sp>
        <p:nvSpPr>
          <p:cNvPr id="32772" name="TextBox 7">
            <a:extLst>
              <a:ext uri="{FF2B5EF4-FFF2-40B4-BE49-F238E27FC236}">
                <a16:creationId xmlns:a16="http://schemas.microsoft.com/office/drawing/2014/main" id="{EBE447C5-AE57-C70B-6192-142B675B3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1600200"/>
            <a:ext cx="304800" cy="276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12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1D7C6C-7843-C6FC-3F76-5B6C8FC2CEF9}"/>
              </a:ext>
            </a:extLst>
          </p:cNvPr>
          <p:cNvCxnSpPr/>
          <p:nvPr/>
        </p:nvCxnSpPr>
        <p:spPr>
          <a:xfrm rot="5400000">
            <a:off x="5676901" y="2324100"/>
            <a:ext cx="1143000" cy="3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517EAC5-0647-ABDE-B5C1-10BC35568B3C}"/>
              </a:ext>
            </a:extLst>
          </p:cNvPr>
          <p:cNvSpPr txBox="1"/>
          <p:nvPr/>
        </p:nvSpPr>
        <p:spPr>
          <a:xfrm>
            <a:off x="7543800" y="1905000"/>
            <a:ext cx="2590800" cy="203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1. Click on the extension to extract a list of items</a:t>
            </a:r>
          </a:p>
          <a:p>
            <a:pPr>
              <a:defRPr/>
            </a:pPr>
            <a:r>
              <a:rPr lang="en-US" b="1" dirty="0"/>
              <a:t>2. Select the items you have used</a:t>
            </a:r>
          </a:p>
          <a:p>
            <a:pPr>
              <a:defRPr/>
            </a:pPr>
            <a:r>
              <a:rPr lang="en-US" b="1" dirty="0"/>
              <a:t>3. Click OK and the items will be added to </a:t>
            </a:r>
            <a:r>
              <a:rPr lang="en-US" b="1" dirty="0" err="1"/>
              <a:t>Zotero</a:t>
            </a:r>
            <a:endParaRPr lang="en-US" b="1" dirty="0"/>
          </a:p>
          <a:p>
            <a:pPr>
              <a:defRPr/>
            </a:pPr>
            <a:endParaRPr lang="en-US" b="1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188A9A-1CFF-3170-7445-38509E2F44A2}"/>
              </a:ext>
            </a:extLst>
          </p:cNvPr>
          <p:cNvCxnSpPr>
            <a:endCxn id="32772" idx="1"/>
          </p:cNvCxnSpPr>
          <p:nvPr/>
        </p:nvCxnSpPr>
        <p:spPr>
          <a:xfrm flipV="1">
            <a:off x="6248400" y="1738313"/>
            <a:ext cx="2819400" cy="14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Box 19">
            <a:extLst>
              <a:ext uri="{FF2B5EF4-FFF2-40B4-BE49-F238E27FC236}">
                <a16:creationId xmlns:a16="http://schemas.microsoft.com/office/drawing/2014/main" id="{FB4113A2-9936-73E1-96C2-385462195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876800"/>
            <a:ext cx="381000" cy="3698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F15C2A9-77AC-AFA0-E769-281716EA7BA8}"/>
              </a:ext>
            </a:extLst>
          </p:cNvPr>
          <p:cNvCxnSpPr/>
          <p:nvPr/>
        </p:nvCxnSpPr>
        <p:spPr>
          <a:xfrm rot="5400000">
            <a:off x="7315200" y="4114800"/>
            <a:ext cx="9144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3">
            <a:extLst>
              <a:ext uri="{FF2B5EF4-FFF2-40B4-BE49-F238E27FC236}">
                <a16:creationId xmlns:a16="http://schemas.microsoft.com/office/drawing/2014/main" id="{BC4C009B-E125-A736-8FC4-3F000BF4800F}"/>
              </a:ext>
            </a:extLst>
          </p:cNvPr>
          <p:cNvSpPr/>
          <p:nvPr/>
        </p:nvSpPr>
        <p:spPr>
          <a:xfrm>
            <a:off x="0" y="-14222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70" name="Title 1">
            <a:extLst>
              <a:ext uri="{FF2B5EF4-FFF2-40B4-BE49-F238E27FC236}">
                <a16:creationId xmlns:a16="http://schemas.microsoft.com/office/drawing/2014/main" id="{91A7FE53-F45E-0789-C2D0-CB3BE40D7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14313"/>
            <a:ext cx="10515600" cy="675703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Adding item(s) from a list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054564C0-8205-4C82-0FC8-885CE31703AA}"/>
              </a:ext>
            </a:extLst>
          </p:cNvPr>
          <p:cNvSpPr/>
          <p:nvPr/>
        </p:nvSpPr>
        <p:spPr>
          <a:xfrm>
            <a:off x="0" y="-14222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id="{503FC251-70EB-C3DA-36A2-01ACB3631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1600200"/>
            <a:ext cx="381000" cy="276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1200"/>
          </a:p>
        </p:txBody>
      </p:sp>
      <p:pic>
        <p:nvPicPr>
          <p:cNvPr id="33797" name="Picture 6">
            <a:extLst>
              <a:ext uri="{FF2B5EF4-FFF2-40B4-BE49-F238E27FC236}">
                <a16:creationId xmlns:a16="http://schemas.microsoft.com/office/drawing/2014/main" id="{5E19C0BC-6054-D645-D7B5-BE54E3AE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3847" b="13333"/>
          <a:stretch>
            <a:fillRect/>
          </a:stretch>
        </p:blipFill>
        <p:spPr bwMode="auto">
          <a:xfrm>
            <a:off x="1981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7">
            <a:extLst>
              <a:ext uri="{FF2B5EF4-FFF2-40B4-BE49-F238E27FC236}">
                <a16:creationId xmlns:a16="http://schemas.microsoft.com/office/drawing/2014/main" id="{809DA2EB-209F-1102-F2DC-8F6568526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1600200"/>
            <a:ext cx="30480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1400"/>
          </a:p>
        </p:txBody>
      </p:sp>
      <p:sp>
        <p:nvSpPr>
          <p:cNvPr id="33799" name="TextBox 8">
            <a:extLst>
              <a:ext uri="{FF2B5EF4-FFF2-40B4-BE49-F238E27FC236}">
                <a16:creationId xmlns:a16="http://schemas.microsoft.com/office/drawing/2014/main" id="{AB68DAEA-750D-4C29-BB6B-D21F8FC6C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905000"/>
            <a:ext cx="2133600" cy="22161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138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EE764C-D2DB-A229-543E-D572DD29246C}"/>
              </a:ext>
            </a:extLst>
          </p:cNvPr>
          <p:cNvCxnSpPr/>
          <p:nvPr/>
        </p:nvCxnSpPr>
        <p:spPr>
          <a:xfrm>
            <a:off x="7467600" y="1752600"/>
            <a:ext cx="1752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259DF4-DBEC-BC74-4DDC-1CF260E8EFE9}"/>
              </a:ext>
            </a:extLst>
          </p:cNvPr>
          <p:cNvCxnSpPr/>
          <p:nvPr/>
        </p:nvCxnSpPr>
        <p:spPr>
          <a:xfrm rot="5400000">
            <a:off x="6059488" y="3162300"/>
            <a:ext cx="28178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6F550E-DFE3-6F3F-E88A-6BEEB14BF768}"/>
              </a:ext>
            </a:extLst>
          </p:cNvPr>
          <p:cNvCxnSpPr/>
          <p:nvPr/>
        </p:nvCxnSpPr>
        <p:spPr>
          <a:xfrm rot="5400000" flipH="1" flipV="1">
            <a:off x="8687594" y="4342606"/>
            <a:ext cx="457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C02FA35-CBF8-2AE2-C7F0-721F12E866BD}"/>
              </a:ext>
            </a:extLst>
          </p:cNvPr>
          <p:cNvSpPr txBox="1"/>
          <p:nvPr/>
        </p:nvSpPr>
        <p:spPr>
          <a:xfrm>
            <a:off x="7086600" y="4572000"/>
            <a:ext cx="2971800" cy="646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Click on the extension to save to the folder</a:t>
            </a:r>
          </a:p>
        </p:txBody>
      </p:sp>
      <p:sp>
        <p:nvSpPr>
          <p:cNvPr id="33794" name="Title 1">
            <a:extLst>
              <a:ext uri="{FF2B5EF4-FFF2-40B4-BE49-F238E27FC236}">
                <a16:creationId xmlns:a16="http://schemas.microsoft.com/office/drawing/2014/main" id="{6FA5F110-77D5-D42D-968D-AE6E55420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20587"/>
            <a:ext cx="10515600" cy="742950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Adding newspaper article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>
            <a:extLst>
              <a:ext uri="{FF2B5EF4-FFF2-40B4-BE49-F238E27FC236}">
                <a16:creationId xmlns:a16="http://schemas.microsoft.com/office/drawing/2014/main" id="{496049E5-7337-C336-554B-CB7F551D61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7"/>
          <a:stretch>
            <a:fillRect/>
          </a:stretch>
        </p:blipFill>
        <p:spPr>
          <a:xfrm>
            <a:off x="1905000" y="1600200"/>
            <a:ext cx="8458200" cy="4648200"/>
          </a:xfrm>
        </p:spPr>
      </p:pic>
      <p:sp>
        <p:nvSpPr>
          <p:cNvPr id="34820" name="TextBox 4">
            <a:extLst>
              <a:ext uri="{FF2B5EF4-FFF2-40B4-BE49-F238E27FC236}">
                <a16:creationId xmlns:a16="http://schemas.microsoft.com/office/drawing/2014/main" id="{0E2BC3E3-74C4-3C9C-3E37-ECCAD4F07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828800"/>
            <a:ext cx="304800" cy="2460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1000"/>
          </a:p>
        </p:txBody>
      </p:sp>
      <p:sp>
        <p:nvSpPr>
          <p:cNvPr id="34821" name="TextBox 5">
            <a:extLst>
              <a:ext uri="{FF2B5EF4-FFF2-40B4-BE49-F238E27FC236}">
                <a16:creationId xmlns:a16="http://schemas.microsoft.com/office/drawing/2014/main" id="{4F55BE0F-EA5A-2F3A-83B2-3E64E2C10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057400"/>
            <a:ext cx="2362200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28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6F3B42-C94E-59F2-6483-EFC0C2F1E56F}"/>
              </a:ext>
            </a:extLst>
          </p:cNvPr>
          <p:cNvCxnSpPr/>
          <p:nvPr/>
        </p:nvCxnSpPr>
        <p:spPr>
          <a:xfrm rot="5400000" flipH="1" flipV="1">
            <a:off x="2553494" y="3313906"/>
            <a:ext cx="2514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E256EA-64DD-AD7C-D1D3-A0A892BEDA2C}"/>
              </a:ext>
            </a:extLst>
          </p:cNvPr>
          <p:cNvCxnSpPr/>
          <p:nvPr/>
        </p:nvCxnSpPr>
        <p:spPr>
          <a:xfrm rot="5400000" flipH="1" flipV="1">
            <a:off x="4191794" y="3199606"/>
            <a:ext cx="1219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CE77438-CC9C-F7DC-AF61-47D8704CB8DC}"/>
              </a:ext>
            </a:extLst>
          </p:cNvPr>
          <p:cNvSpPr txBox="1"/>
          <p:nvPr/>
        </p:nvSpPr>
        <p:spPr>
          <a:xfrm>
            <a:off x="2743200" y="4572000"/>
            <a:ext cx="2286000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Click on the identifier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AABFB9-D693-822A-555C-6727C54371ED}"/>
              </a:ext>
            </a:extLst>
          </p:cNvPr>
          <p:cNvSpPr txBox="1"/>
          <p:nvPr/>
        </p:nvSpPr>
        <p:spPr>
          <a:xfrm>
            <a:off x="4114800" y="3733800"/>
            <a:ext cx="1828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Add ISBN or DOI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BD1F740A-32EA-6B43-D476-D8F4F34B9E42}"/>
              </a:ext>
            </a:extLst>
          </p:cNvPr>
          <p:cNvSpPr/>
          <p:nvPr/>
        </p:nvSpPr>
        <p:spPr>
          <a:xfrm>
            <a:off x="0" y="-14222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18" name="Title 1">
            <a:extLst>
              <a:ext uri="{FF2B5EF4-FFF2-40B4-BE49-F238E27FC236}">
                <a16:creationId xmlns:a16="http://schemas.microsoft.com/office/drawing/2014/main" id="{F6F24DF5-605D-557E-ED4D-4FB37F212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8773" y="226328"/>
            <a:ext cx="11055849" cy="539750"/>
          </a:xfrm>
        </p:spPr>
        <p:txBody>
          <a:bodyPr/>
          <a:lstStyle/>
          <a:p>
            <a:r>
              <a:rPr lang="en-US" altLang="en-UG" sz="3600" b="1" dirty="0">
                <a:solidFill>
                  <a:schemeClr val="bg1"/>
                </a:solidFill>
                <a:latin typeface="Montserrat" pitchFamily="2" charset="77"/>
              </a:rPr>
              <a:t>Adding an item by an identifier (ISBN, DOI)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Content Placeholder 5">
            <a:extLst>
              <a:ext uri="{FF2B5EF4-FFF2-40B4-BE49-F238E27FC236}">
                <a16:creationId xmlns:a16="http://schemas.microsoft.com/office/drawing/2014/main" id="{FDF84D16-6745-B8DB-50CC-6ECC7CE90B03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8"/>
          <a:stretch>
            <a:fillRect/>
          </a:stretch>
        </p:blipFill>
        <p:spPr>
          <a:xfrm>
            <a:off x="1828800" y="1600200"/>
            <a:ext cx="8382000" cy="4525963"/>
          </a:xfrm>
        </p:spPr>
      </p:pic>
      <p:sp>
        <p:nvSpPr>
          <p:cNvPr id="35844" name="TextBox 7">
            <a:extLst>
              <a:ext uri="{FF2B5EF4-FFF2-40B4-BE49-F238E27FC236}">
                <a16:creationId xmlns:a16="http://schemas.microsoft.com/office/drawing/2014/main" id="{31071440-8D32-613A-3BCC-DBFBF6C01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00200"/>
            <a:ext cx="228600" cy="276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1200"/>
          </a:p>
        </p:txBody>
      </p:sp>
      <p:sp>
        <p:nvSpPr>
          <p:cNvPr id="35845" name="TextBox 8">
            <a:extLst>
              <a:ext uri="{FF2B5EF4-FFF2-40B4-BE49-F238E27FC236}">
                <a16:creationId xmlns:a16="http://schemas.microsoft.com/office/drawing/2014/main" id="{FE14F2BA-F4F2-AA32-AA8C-68EF57770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828800"/>
            <a:ext cx="1524000" cy="230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900"/>
          </a:p>
        </p:txBody>
      </p:sp>
      <p:sp>
        <p:nvSpPr>
          <p:cNvPr id="35846" name="TextBox 9">
            <a:extLst>
              <a:ext uri="{FF2B5EF4-FFF2-40B4-BE49-F238E27FC236}">
                <a16:creationId xmlns:a16="http://schemas.microsoft.com/office/drawing/2014/main" id="{DA57A37D-DBE6-ED86-82E1-C31BD5BD4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600200"/>
            <a:ext cx="1066800" cy="4508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28700"/>
          </a:p>
        </p:txBody>
      </p:sp>
      <p:sp>
        <p:nvSpPr>
          <p:cNvPr id="35847" name="TextBox 10">
            <a:extLst>
              <a:ext uri="{FF2B5EF4-FFF2-40B4-BE49-F238E27FC236}">
                <a16:creationId xmlns:a16="http://schemas.microsoft.com/office/drawing/2014/main" id="{5F0234F7-D772-81E2-E931-562823A8E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057400"/>
            <a:ext cx="2209800" cy="4508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2870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46C1E4-9577-748E-E19C-FD51BA4DDD9A}"/>
              </a:ext>
            </a:extLst>
          </p:cNvPr>
          <p:cNvCxnSpPr>
            <a:endCxn id="35844" idx="2"/>
          </p:cNvCxnSpPr>
          <p:nvPr/>
        </p:nvCxnSpPr>
        <p:spPr>
          <a:xfrm rot="16200000" flipV="1">
            <a:off x="1185862" y="2633663"/>
            <a:ext cx="1552575" cy="38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BC9372-9193-6C0E-E646-471BA6AC1AEA}"/>
              </a:ext>
            </a:extLst>
          </p:cNvPr>
          <p:cNvCxnSpPr/>
          <p:nvPr/>
        </p:nvCxnSpPr>
        <p:spPr>
          <a:xfrm rot="5400000" flipH="1" flipV="1">
            <a:off x="1676401" y="3124200"/>
            <a:ext cx="2133600" cy="3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ED81935-2ED9-D655-1ABB-F0DCE0DA1FE7}"/>
              </a:ext>
            </a:extLst>
          </p:cNvPr>
          <p:cNvCxnSpPr/>
          <p:nvPr/>
        </p:nvCxnSpPr>
        <p:spPr>
          <a:xfrm rot="10800000">
            <a:off x="4648200" y="3581400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D1CAFD-18BF-7602-0D43-9F5B48FA60A4}"/>
              </a:ext>
            </a:extLst>
          </p:cNvPr>
          <p:cNvCxnSpPr/>
          <p:nvPr/>
        </p:nvCxnSpPr>
        <p:spPr>
          <a:xfrm>
            <a:off x="7315200" y="4572000"/>
            <a:ext cx="7239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53614FA-6919-4CB6-977C-B59E7273629B}"/>
              </a:ext>
            </a:extLst>
          </p:cNvPr>
          <p:cNvSpPr txBox="1"/>
          <p:nvPr/>
        </p:nvSpPr>
        <p:spPr>
          <a:xfrm>
            <a:off x="1524000" y="3429000"/>
            <a:ext cx="1066800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Click File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7838D2-67E8-9D49-FE83-D628460EE633}"/>
              </a:ext>
            </a:extLst>
          </p:cNvPr>
          <p:cNvSpPr txBox="1"/>
          <p:nvPr/>
        </p:nvSpPr>
        <p:spPr>
          <a:xfrm>
            <a:off x="1752600" y="4191000"/>
            <a:ext cx="1676400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Click new item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620867-6CB3-6D7A-73E0-B6EA23CB8455}"/>
              </a:ext>
            </a:extLst>
          </p:cNvPr>
          <p:cNvSpPr txBox="1"/>
          <p:nvPr/>
        </p:nvSpPr>
        <p:spPr>
          <a:xfrm>
            <a:off x="5257800" y="3352800"/>
            <a:ext cx="2362200" cy="646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Choose the publication type you want to save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8DB863-F745-6FD4-4590-AD70B274AA9C}"/>
              </a:ext>
            </a:extLst>
          </p:cNvPr>
          <p:cNvSpPr txBox="1"/>
          <p:nvPr/>
        </p:nvSpPr>
        <p:spPr>
          <a:xfrm>
            <a:off x="5334000" y="4419600"/>
            <a:ext cx="1981200" cy="646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Input the item metadata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D9177D19-F3C3-B023-638C-96D8B8A8172D}"/>
              </a:ext>
            </a:extLst>
          </p:cNvPr>
          <p:cNvSpPr/>
          <p:nvPr/>
        </p:nvSpPr>
        <p:spPr>
          <a:xfrm>
            <a:off x="0" y="-14222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id="{A71C2BC6-07B1-3F5F-5F6C-BB765C84F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403225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Adding an item manually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83939587-23BE-46C4-6F79-6867B75D2519}"/>
              </a:ext>
            </a:extLst>
          </p:cNvPr>
          <p:cNvSpPr/>
          <p:nvPr/>
        </p:nvSpPr>
        <p:spPr>
          <a:xfrm>
            <a:off x="0" y="-49962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8" name="Title 1">
            <a:extLst>
              <a:ext uri="{FF2B5EF4-FFF2-40B4-BE49-F238E27FC236}">
                <a16:creationId xmlns:a16="http://schemas.microsoft.com/office/drawing/2014/main" id="{B625CE49-C8F8-2E44-1EF0-DCE6F46AA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98106"/>
            <a:ext cx="6980434" cy="675197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Steps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09CC365-5E76-953E-53D2-4205671D63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23317"/>
            <a:ext cx="10515600" cy="272265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G" dirty="0">
                <a:latin typeface="Montserrat" pitchFamily="2" charset="77"/>
              </a:rPr>
              <a:t>1. Download and install the software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G" dirty="0">
                <a:latin typeface="Montserrat" pitchFamily="2" charset="77"/>
              </a:rPr>
              <a:t>2. Install Zotero Connector depending on the browser your using (Chrome, Firefox, Edge)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G" dirty="0">
                <a:latin typeface="Montserrat" pitchFamily="2" charset="77"/>
              </a:rPr>
              <a:t>3. Install the Microsoft Word Plug-in or Adds-on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G" dirty="0">
                <a:latin typeface="Montserrat" pitchFamily="2" charset="77"/>
              </a:rPr>
              <a:t>4. Insert citations and references/bibliographies</a:t>
            </a:r>
          </a:p>
          <a:p>
            <a:endParaRPr lang="en-US" altLang="en-UG" dirty="0">
              <a:latin typeface="Montserrat" pitchFamily="2" charset="7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Content Placeholder 5">
            <a:extLst>
              <a:ext uri="{FF2B5EF4-FFF2-40B4-BE49-F238E27FC236}">
                <a16:creationId xmlns:a16="http://schemas.microsoft.com/office/drawing/2014/main" id="{B6F78B78-F49D-7D31-61AD-D154397D7DA5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6"/>
          <a:stretch>
            <a:fillRect/>
          </a:stretch>
        </p:blipFill>
        <p:spPr>
          <a:xfrm>
            <a:off x="2027238" y="1600200"/>
            <a:ext cx="8137525" cy="452596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E1F55B-3D1F-9781-1F26-9550CE47D7EB}"/>
              </a:ext>
            </a:extLst>
          </p:cNvPr>
          <p:cNvSpPr txBox="1"/>
          <p:nvPr/>
        </p:nvSpPr>
        <p:spPr>
          <a:xfrm>
            <a:off x="3657600" y="2286000"/>
            <a:ext cx="4343400" cy="25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sz="1050" dirty="0"/>
          </a:p>
        </p:txBody>
      </p:sp>
      <p:sp>
        <p:nvSpPr>
          <p:cNvPr id="36869" name="TextBox 7">
            <a:extLst>
              <a:ext uri="{FF2B5EF4-FFF2-40B4-BE49-F238E27FC236}">
                <a16:creationId xmlns:a16="http://schemas.microsoft.com/office/drawing/2014/main" id="{5148BBD1-9857-BB7D-A231-EBE5C84B4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057400"/>
            <a:ext cx="2362200" cy="4508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287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336E70-BB46-48F1-17F6-617B549ADD8B}"/>
              </a:ext>
            </a:extLst>
          </p:cNvPr>
          <p:cNvCxnSpPr/>
          <p:nvPr/>
        </p:nvCxnSpPr>
        <p:spPr>
          <a:xfrm>
            <a:off x="6934200" y="3886200"/>
            <a:ext cx="1066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5F4892A-FBE1-D3E0-FE2B-9EDB1DC903F1}"/>
              </a:ext>
            </a:extLst>
          </p:cNvPr>
          <p:cNvSpPr txBox="1"/>
          <p:nvPr/>
        </p:nvSpPr>
        <p:spPr>
          <a:xfrm>
            <a:off x="4724400" y="3657600"/>
            <a:ext cx="2209800" cy="646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Captured metadata for the Item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010506F4-F5B9-0B10-ED2F-3254761208FC}"/>
              </a:ext>
            </a:extLst>
          </p:cNvPr>
          <p:cNvSpPr/>
          <p:nvPr/>
        </p:nvSpPr>
        <p:spPr>
          <a:xfrm>
            <a:off x="0" y="-14222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66" name="Title 1">
            <a:extLst>
              <a:ext uri="{FF2B5EF4-FFF2-40B4-BE49-F238E27FC236}">
                <a16:creationId xmlns:a16="http://schemas.microsoft.com/office/drawing/2014/main" id="{47D0259A-D283-F200-4DED-68E978A00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74675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Item with Metadata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78A8A92-E7D1-D82C-7D24-51EBE2F8AD09}"/>
              </a:ext>
            </a:extLst>
          </p:cNvPr>
          <p:cNvSpPr/>
          <p:nvPr/>
        </p:nvSpPr>
        <p:spPr>
          <a:xfrm>
            <a:off x="0" y="-14222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90" name="Title 1">
            <a:extLst>
              <a:ext uri="{FF2B5EF4-FFF2-40B4-BE49-F238E27FC236}">
                <a16:creationId xmlns:a16="http://schemas.microsoft.com/office/drawing/2014/main" id="{FC9ABAAB-9B55-7637-74ED-2664CA01B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68325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Items added to the collection</a:t>
            </a: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CA0F3B4A-EA24-592A-31A5-4BF49D899A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>
            <a:fillRect/>
          </a:stretch>
        </p:blipFill>
        <p:spPr>
          <a:xfrm>
            <a:off x="1905000" y="1600200"/>
            <a:ext cx="8153400" cy="4724400"/>
          </a:xfrm>
        </p:spPr>
      </p:pic>
      <p:sp>
        <p:nvSpPr>
          <p:cNvPr id="37892" name="TextBox 4">
            <a:extLst>
              <a:ext uri="{FF2B5EF4-FFF2-40B4-BE49-F238E27FC236}">
                <a16:creationId xmlns:a16="http://schemas.microsoft.com/office/drawing/2014/main" id="{257910F2-9B14-5426-0F9F-C38147337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133600"/>
            <a:ext cx="1600200" cy="2460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1000"/>
          </a:p>
        </p:txBody>
      </p:sp>
      <p:sp>
        <p:nvSpPr>
          <p:cNvPr id="37893" name="TextBox 5">
            <a:extLst>
              <a:ext uri="{FF2B5EF4-FFF2-40B4-BE49-F238E27FC236}">
                <a16:creationId xmlns:a16="http://schemas.microsoft.com/office/drawing/2014/main" id="{8D7FE392-8B45-6120-07AC-F9E212849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057400"/>
            <a:ext cx="4419600" cy="14462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8800"/>
          </a:p>
        </p:txBody>
      </p:sp>
      <p:sp>
        <p:nvSpPr>
          <p:cNvPr id="37894" name="TextBox 6">
            <a:extLst>
              <a:ext uri="{FF2B5EF4-FFF2-40B4-BE49-F238E27FC236}">
                <a16:creationId xmlns:a16="http://schemas.microsoft.com/office/drawing/2014/main" id="{36A3276F-8E95-FD2A-ADE5-80F8E697F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057400"/>
            <a:ext cx="2133600" cy="3154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1990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02DA6C-77FA-96C0-3AC1-AB8F5E3DDCAD}"/>
              </a:ext>
            </a:extLst>
          </p:cNvPr>
          <p:cNvCxnSpPr/>
          <p:nvPr/>
        </p:nvCxnSpPr>
        <p:spPr>
          <a:xfrm rot="5400000" flipH="1" flipV="1">
            <a:off x="5220494" y="3771106"/>
            <a:ext cx="533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580675-FD96-A5FB-6AAA-60C2F617AA90}"/>
              </a:ext>
            </a:extLst>
          </p:cNvPr>
          <p:cNvCxnSpPr/>
          <p:nvPr/>
        </p:nvCxnSpPr>
        <p:spPr>
          <a:xfrm rot="5400000" flipH="1" flipV="1">
            <a:off x="2096294" y="2780506"/>
            <a:ext cx="838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9F4CF4-CEBE-202F-21AD-1BD9E63F2BBA}"/>
              </a:ext>
            </a:extLst>
          </p:cNvPr>
          <p:cNvCxnSpPr/>
          <p:nvPr/>
        </p:nvCxnSpPr>
        <p:spPr>
          <a:xfrm rot="5400000" flipH="1" flipV="1">
            <a:off x="8649494" y="5447506"/>
            <a:ext cx="533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C280636-7D9F-2A4E-71CC-0061D44B5747}"/>
              </a:ext>
            </a:extLst>
          </p:cNvPr>
          <p:cNvSpPr txBox="1"/>
          <p:nvPr/>
        </p:nvSpPr>
        <p:spPr>
          <a:xfrm>
            <a:off x="8229600" y="5715000"/>
            <a:ext cx="1600200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Item</a:t>
            </a:r>
            <a:r>
              <a:rPr lang="en-US" dirty="0"/>
              <a:t> </a:t>
            </a:r>
            <a:r>
              <a:rPr lang="en-US" b="1" dirty="0"/>
              <a:t>metadata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36C16B-A89D-5167-19ED-85923BB1ED07}"/>
              </a:ext>
            </a:extLst>
          </p:cNvPr>
          <p:cNvSpPr txBox="1"/>
          <p:nvPr/>
        </p:nvSpPr>
        <p:spPr>
          <a:xfrm>
            <a:off x="4114800" y="4038600"/>
            <a:ext cx="2819400" cy="646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Added items (books, website, newspaper article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BF4CE2-256B-F666-BB70-CDE6332B3E22}"/>
              </a:ext>
            </a:extLst>
          </p:cNvPr>
          <p:cNvSpPr txBox="1"/>
          <p:nvPr/>
        </p:nvSpPr>
        <p:spPr>
          <a:xfrm>
            <a:off x="1676400" y="3200400"/>
            <a:ext cx="17526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Collection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4C5F5BDE-2F42-9309-DE26-2E9CF937D15F}"/>
              </a:ext>
            </a:extLst>
          </p:cNvPr>
          <p:cNvSpPr/>
          <p:nvPr/>
        </p:nvSpPr>
        <p:spPr>
          <a:xfrm>
            <a:off x="0" y="-14222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14" name="Title 1">
            <a:extLst>
              <a:ext uri="{FF2B5EF4-FFF2-40B4-BE49-F238E27FC236}">
                <a16:creationId xmlns:a16="http://schemas.microsoft.com/office/drawing/2014/main" id="{74AD21C0-2EAC-07CF-4722-FC928D37C9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249128"/>
            <a:ext cx="10515600" cy="666065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Retrieving missing metadata</a:t>
            </a:r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00B874B2-FE6E-9D19-1D0C-93C84A9C43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4" t="50935" r="19484" b="9085"/>
          <a:stretch>
            <a:fillRect/>
          </a:stretch>
        </p:blipFill>
        <p:spPr>
          <a:xfrm>
            <a:off x="2057400" y="1600200"/>
            <a:ext cx="8229600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A89920-D190-B6B3-7976-79C69663CE57}"/>
              </a:ext>
            </a:extLst>
          </p:cNvPr>
          <p:cNvSpPr txBox="1"/>
          <p:nvPr/>
        </p:nvSpPr>
        <p:spPr>
          <a:xfrm>
            <a:off x="6248400" y="3048000"/>
            <a:ext cx="3352800" cy="1631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b="1" dirty="0"/>
              <a:t>Right click on the document without metadata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/>
              <a:t>Click on retrieve metadata from the pop dialog box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b="1" dirty="0"/>
              <a:t>Edit where necessary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BFB6FE6-ADF6-73C1-034A-4F8BD09EF0D3}"/>
              </a:ext>
            </a:extLst>
          </p:cNvPr>
          <p:cNvCxnSpPr/>
          <p:nvPr/>
        </p:nvCxnSpPr>
        <p:spPr>
          <a:xfrm rot="10800000">
            <a:off x="4876800" y="5105400"/>
            <a:ext cx="838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AF697C-444B-0721-B0F4-C49525383D5D}"/>
              </a:ext>
            </a:extLst>
          </p:cNvPr>
          <p:cNvCxnSpPr/>
          <p:nvPr/>
        </p:nvCxnSpPr>
        <p:spPr>
          <a:xfrm rot="10800000">
            <a:off x="5334000" y="24384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ECD63C-FA1E-AF2D-CB81-1E511BA8B285}"/>
              </a:ext>
            </a:extLst>
          </p:cNvPr>
          <p:cNvCxnSpPr/>
          <p:nvPr/>
        </p:nvCxnSpPr>
        <p:spPr>
          <a:xfrm rot="5400000">
            <a:off x="4381501" y="3771900"/>
            <a:ext cx="2667000" cy="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7C7FD7-2250-E106-FB6C-0F37850BBE48}"/>
              </a:ext>
            </a:extLst>
          </p:cNvPr>
          <p:cNvCxnSpPr/>
          <p:nvPr/>
        </p:nvCxnSpPr>
        <p:spPr>
          <a:xfrm>
            <a:off x="5715000" y="3810000"/>
            <a:ext cx="533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1" name="TextBox 16">
            <a:extLst>
              <a:ext uri="{FF2B5EF4-FFF2-40B4-BE49-F238E27FC236}">
                <a16:creationId xmlns:a16="http://schemas.microsoft.com/office/drawing/2014/main" id="{39553170-04FF-96B9-A82C-DC51BD5DE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953000"/>
            <a:ext cx="2133600" cy="3698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54E9C2C5-2871-7788-69CF-3E71D9CBC09F}"/>
              </a:ext>
            </a:extLst>
          </p:cNvPr>
          <p:cNvSpPr/>
          <p:nvPr/>
        </p:nvSpPr>
        <p:spPr>
          <a:xfrm>
            <a:off x="0" y="-14222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38" name="Title 1">
            <a:extLst>
              <a:ext uri="{FF2B5EF4-FFF2-40B4-BE49-F238E27FC236}">
                <a16:creationId xmlns:a16="http://schemas.microsoft.com/office/drawing/2014/main" id="{36DCE946-090F-B5CE-A706-43D31F879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39001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Point to note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26461853-DFF4-0B09-BEBE-055185FD71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G"/>
          </a:p>
          <a:p>
            <a:r>
              <a:rPr lang="en-US" altLang="en-UG"/>
              <a:t>Have both your Microsoft Word and Zotero windows open when working</a:t>
            </a:r>
          </a:p>
          <a:p>
            <a:r>
              <a:rPr lang="en-US" altLang="en-UG"/>
              <a:t>Create a page for the reference before you start adding them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Content Placeholder 3">
            <a:extLst>
              <a:ext uri="{FF2B5EF4-FFF2-40B4-BE49-F238E27FC236}">
                <a16:creationId xmlns:a16="http://schemas.microsoft.com/office/drawing/2014/main" id="{E6FA9E3F-520D-A96D-7E31-1372FC637215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98" b="7401"/>
          <a:stretch>
            <a:fillRect/>
          </a:stretch>
        </p:blipFill>
        <p:spPr>
          <a:xfrm>
            <a:off x="2071688" y="1600200"/>
            <a:ext cx="8367712" cy="4572000"/>
          </a:xfrm>
        </p:spPr>
      </p:pic>
      <p:sp>
        <p:nvSpPr>
          <p:cNvPr id="40964" name="TextBox 4">
            <a:extLst>
              <a:ext uri="{FF2B5EF4-FFF2-40B4-BE49-F238E27FC236}">
                <a16:creationId xmlns:a16="http://schemas.microsoft.com/office/drawing/2014/main" id="{DC3CAF43-1457-4910-C6E3-E11D4D249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8800"/>
            <a:ext cx="381000" cy="3698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/>
          </a:p>
        </p:txBody>
      </p:sp>
      <p:sp>
        <p:nvSpPr>
          <p:cNvPr id="40965" name="TextBox 6">
            <a:extLst>
              <a:ext uri="{FF2B5EF4-FFF2-40B4-BE49-F238E27FC236}">
                <a16:creationId xmlns:a16="http://schemas.microsoft.com/office/drawing/2014/main" id="{F68F06E5-537F-C340-E7A5-9025EC926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057400"/>
            <a:ext cx="381000" cy="4619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240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B33F36-07F1-C942-0F8D-9475C91EA848}"/>
              </a:ext>
            </a:extLst>
          </p:cNvPr>
          <p:cNvCxnSpPr/>
          <p:nvPr/>
        </p:nvCxnSpPr>
        <p:spPr>
          <a:xfrm rot="5400000" flipH="1" flipV="1">
            <a:off x="6668294" y="2475706"/>
            <a:ext cx="533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8BB7AFA-05B6-B779-538E-075E8C90575E}"/>
              </a:ext>
            </a:extLst>
          </p:cNvPr>
          <p:cNvCxnSpPr/>
          <p:nvPr/>
        </p:nvCxnSpPr>
        <p:spPr>
          <a:xfrm rot="5400000" flipH="1" flipV="1">
            <a:off x="1677194" y="3199606"/>
            <a:ext cx="1371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7EA9AE-CF15-765C-979B-5991C06BC894}"/>
              </a:ext>
            </a:extLst>
          </p:cNvPr>
          <p:cNvCxnSpPr/>
          <p:nvPr/>
        </p:nvCxnSpPr>
        <p:spPr>
          <a:xfrm>
            <a:off x="2286000" y="3886200"/>
            <a:ext cx="3048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2204B42-2F71-F748-F61B-1A52FFD2A84E}"/>
              </a:ext>
            </a:extLst>
          </p:cNvPr>
          <p:cNvSpPr txBox="1"/>
          <p:nvPr/>
        </p:nvSpPr>
        <p:spPr>
          <a:xfrm>
            <a:off x="6477000" y="2743200"/>
            <a:ext cx="1752600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Click on </a:t>
            </a:r>
            <a:r>
              <a:rPr lang="en-US" b="1" dirty="0" err="1"/>
              <a:t>Zotero</a:t>
            </a:r>
            <a:endParaRPr lang="en-US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9B58C8-7814-3A0E-4644-D9DCF1E11C95}"/>
              </a:ext>
            </a:extLst>
          </p:cNvPr>
          <p:cNvSpPr txBox="1"/>
          <p:nvPr/>
        </p:nvSpPr>
        <p:spPr>
          <a:xfrm>
            <a:off x="5715000" y="3962400"/>
            <a:ext cx="4343400" cy="1754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b="1" dirty="0"/>
              <a:t>Place the cursor where you want to add in-text citation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/>
              <a:t>Type the author’s name for the in-text citation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/>
              <a:t>Click Ok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/>
              <a:t>The citation will be added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647539C-03F4-87A2-5C3B-906868A88B92}"/>
              </a:ext>
            </a:extLst>
          </p:cNvPr>
          <p:cNvSpPr/>
          <p:nvPr/>
        </p:nvSpPr>
        <p:spPr>
          <a:xfrm>
            <a:off x="0" y="-14222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62" name="Title 1">
            <a:extLst>
              <a:ext uri="{FF2B5EF4-FFF2-40B4-BE49-F238E27FC236}">
                <a16:creationId xmlns:a16="http://schemas.microsoft.com/office/drawing/2014/main" id="{B49EB543-1268-2267-59A7-BDEADA739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402" y="365126"/>
            <a:ext cx="12010490" cy="497904"/>
          </a:xfrm>
        </p:spPr>
        <p:txBody>
          <a:bodyPr/>
          <a:lstStyle/>
          <a:p>
            <a:r>
              <a:rPr lang="en-US" altLang="en-UG" sz="3600" b="1" dirty="0">
                <a:solidFill>
                  <a:schemeClr val="bg1"/>
                </a:solidFill>
                <a:latin typeface="Montserrat" pitchFamily="2" charset="77"/>
              </a:rPr>
              <a:t>Adding in-text citations in MS Word document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9A3D2506-4FF5-C00E-25F8-A40A522D78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1175" y="1825625"/>
            <a:ext cx="10842625" cy="4351338"/>
          </a:xfrm>
        </p:spPr>
        <p:txBody>
          <a:bodyPr/>
          <a:lstStyle/>
          <a:p>
            <a:r>
              <a:rPr lang="en-US" altLang="en-UG">
                <a:latin typeface="Montserrat" pitchFamily="2" charset="77"/>
              </a:rPr>
              <a:t>After the first initial in-text citation, place your cursor on the reference page</a:t>
            </a:r>
          </a:p>
          <a:p>
            <a:r>
              <a:rPr lang="en-US" altLang="en-UG">
                <a:latin typeface="Montserrat" pitchFamily="2" charset="77"/>
              </a:rPr>
              <a:t>Click on Zotero</a:t>
            </a:r>
          </a:p>
          <a:p>
            <a:r>
              <a:rPr lang="en-US" altLang="en-UG">
                <a:latin typeface="Montserrat" pitchFamily="2" charset="77"/>
              </a:rPr>
              <a:t>Add bibliographies/references</a:t>
            </a:r>
          </a:p>
          <a:p>
            <a:r>
              <a:rPr lang="en-US" altLang="en-UG">
                <a:latin typeface="Montserrat" pitchFamily="2" charset="77"/>
              </a:rPr>
              <a:t>The reference will be inserted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G">
                <a:latin typeface="Montserrat" pitchFamily="2" charset="77"/>
              </a:rPr>
              <a:t>(Only do the above for the first time, the subsequent times the reference will automatically be added once in-text citation is added)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06F4471F-E6A5-4999-4689-95C397CB19C6}"/>
              </a:ext>
            </a:extLst>
          </p:cNvPr>
          <p:cNvSpPr/>
          <p:nvPr/>
        </p:nvSpPr>
        <p:spPr>
          <a:xfrm>
            <a:off x="0" y="-14222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86" name="Title 1">
            <a:extLst>
              <a:ext uri="{FF2B5EF4-FFF2-40B4-BE49-F238E27FC236}">
                <a16:creationId xmlns:a16="http://schemas.microsoft.com/office/drawing/2014/main" id="{35858D3A-66AE-B616-EA7D-00DBEEC06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1175" y="365125"/>
            <a:ext cx="10842625" cy="580097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Adding references/bibliographies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7">
            <a:extLst>
              <a:ext uri="{FF2B5EF4-FFF2-40B4-BE49-F238E27FC236}">
                <a16:creationId xmlns:a16="http://schemas.microsoft.com/office/drawing/2014/main" id="{71C7E507-3D04-D58E-A3C3-65B46B84FB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G"/>
              <a:t>The references will be arranged alphabetically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G"/>
          </a:p>
        </p:txBody>
      </p:sp>
      <p:pic>
        <p:nvPicPr>
          <p:cNvPr id="43012" name="Picture 3">
            <a:extLst>
              <a:ext uri="{FF2B5EF4-FFF2-40B4-BE49-F238E27FC236}">
                <a16:creationId xmlns:a16="http://schemas.microsoft.com/office/drawing/2014/main" id="{C269AE12-34E1-073C-AAB7-F10D748A4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02"/>
          <a:stretch>
            <a:fillRect/>
          </a:stretch>
        </p:blipFill>
        <p:spPr bwMode="auto">
          <a:xfrm>
            <a:off x="2209800" y="2336800"/>
            <a:ext cx="75438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4">
            <a:extLst>
              <a:ext uri="{FF2B5EF4-FFF2-40B4-BE49-F238E27FC236}">
                <a16:creationId xmlns:a16="http://schemas.microsoft.com/office/drawing/2014/main" id="{D9A6D46B-5808-9B49-55D1-59BF5A489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819400"/>
            <a:ext cx="457200" cy="58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32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990024-0C60-2669-1A13-08D918D5D26D}"/>
              </a:ext>
            </a:extLst>
          </p:cNvPr>
          <p:cNvCxnSpPr/>
          <p:nvPr/>
        </p:nvCxnSpPr>
        <p:spPr>
          <a:xfrm rot="5400000" flipH="1" flipV="1">
            <a:off x="2477294" y="3694906"/>
            <a:ext cx="533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EAFB98-8A81-2EEC-DDF3-3C748B1578F2}"/>
              </a:ext>
            </a:extLst>
          </p:cNvPr>
          <p:cNvSpPr txBox="1"/>
          <p:nvPr/>
        </p:nvSpPr>
        <p:spPr>
          <a:xfrm>
            <a:off x="2209800" y="3962400"/>
            <a:ext cx="3581400" cy="1477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Click to add bibliography/reference</a:t>
            </a:r>
          </a:p>
          <a:p>
            <a:pPr>
              <a:defRPr/>
            </a:pPr>
            <a:r>
              <a:rPr lang="en-US" b="1" dirty="0"/>
              <a:t>For the first time. The subsequent times the references will be automatically added the moment you add an in-text citation</a:t>
            </a:r>
          </a:p>
        </p:txBody>
      </p:sp>
      <p:sp>
        <p:nvSpPr>
          <p:cNvPr id="43016" name="TextBox 8">
            <a:extLst>
              <a:ext uri="{FF2B5EF4-FFF2-40B4-BE49-F238E27FC236}">
                <a16:creationId xmlns:a16="http://schemas.microsoft.com/office/drawing/2014/main" id="{7B74345D-D03F-CD67-E709-B31785AC0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514600"/>
            <a:ext cx="381000" cy="3698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5A356B-29D1-9A49-B7EA-1D4D4B38F154}"/>
              </a:ext>
            </a:extLst>
          </p:cNvPr>
          <p:cNvCxnSpPr/>
          <p:nvPr/>
        </p:nvCxnSpPr>
        <p:spPr>
          <a:xfrm rot="5400000" flipH="1" flipV="1">
            <a:off x="5601494" y="3161506"/>
            <a:ext cx="533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388503C-95F8-588D-CE8A-7622824824EC}"/>
              </a:ext>
            </a:extLst>
          </p:cNvPr>
          <p:cNvSpPr txBox="1"/>
          <p:nvPr/>
        </p:nvSpPr>
        <p:spPr>
          <a:xfrm>
            <a:off x="5105400" y="3429000"/>
            <a:ext cx="1752600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Click on </a:t>
            </a:r>
            <a:r>
              <a:rPr lang="en-US" b="1" dirty="0" err="1"/>
              <a:t>Zotero</a:t>
            </a:r>
            <a:endParaRPr lang="en-US" b="1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20C5D0A8-A0BC-272B-7940-352E8FC8A882}"/>
              </a:ext>
            </a:extLst>
          </p:cNvPr>
          <p:cNvSpPr/>
          <p:nvPr/>
        </p:nvSpPr>
        <p:spPr>
          <a:xfrm>
            <a:off x="0" y="-14222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10" name="Title 1">
            <a:extLst>
              <a:ext uri="{FF2B5EF4-FFF2-40B4-BE49-F238E27FC236}">
                <a16:creationId xmlns:a16="http://schemas.microsoft.com/office/drawing/2014/main" id="{A407D5DC-A2BC-AF40-0E4F-80656C1AF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69823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Adding reference/bibliography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2CB8B-FBEA-74D6-DF9E-33C9604C3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17" y="953248"/>
            <a:ext cx="9144000" cy="5029200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dirty="0">
                <a:latin typeface="Montserrat" pitchFamily="2" charset="0"/>
              </a:rPr>
              <a:t>Visit </a:t>
            </a:r>
            <a:r>
              <a:rPr lang="en-US" u="sng" dirty="0">
                <a:latin typeface="Montserrat" pitchFamily="2" charset="0"/>
                <a:hlinkClick r:id="rId2"/>
              </a:rPr>
              <a:t>http://www.zotero.org/download</a:t>
            </a:r>
            <a:endParaRPr lang="en-US" u="sng" dirty="0">
              <a:latin typeface="Montserrat" pitchFamily="2" charset="0"/>
            </a:endParaRPr>
          </a:p>
          <a:p>
            <a:pPr marL="514350" indent="-514350">
              <a:buFont typeface="Arial" panose="020B0604020202020204" pitchFamily="34" charset="0"/>
              <a:buNone/>
              <a:defRPr/>
            </a:pPr>
            <a:r>
              <a:rPr lang="en-US" dirty="0">
                <a:latin typeface="Montserrat" pitchFamily="2" charset="0"/>
              </a:rPr>
              <a:t> </a:t>
            </a:r>
          </a:p>
          <a:p>
            <a:pPr marL="514350" indent="-514350">
              <a:buFont typeface="Arial" panose="020B0604020202020204" pitchFamily="34" charset="0"/>
              <a:buNone/>
              <a:defRPr/>
            </a:pPr>
            <a:endParaRPr lang="en-US" dirty="0">
              <a:latin typeface="Montserrat" pitchFamily="2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dirty="0">
              <a:latin typeface="Montserrat" pitchFamily="2" charset="0"/>
            </a:endParaRPr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F6EC087D-4616-CF67-9E99-0A562104B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 t="11481" r="47279" b="23006"/>
          <a:stretch>
            <a:fillRect/>
          </a:stretch>
        </p:blipFill>
        <p:spPr bwMode="auto">
          <a:xfrm>
            <a:off x="947792" y="1724346"/>
            <a:ext cx="3810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4">
            <a:extLst>
              <a:ext uri="{FF2B5EF4-FFF2-40B4-BE49-F238E27FC236}">
                <a16:creationId xmlns:a16="http://schemas.microsoft.com/office/drawing/2014/main" id="{B2681EE4-F2E1-7C24-3247-A47869F95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167" y="4848546"/>
            <a:ext cx="1143000" cy="400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20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86D25C-7D31-F0C8-6676-27903A06BF0E}"/>
              </a:ext>
            </a:extLst>
          </p:cNvPr>
          <p:cNvCxnSpPr>
            <a:endCxn id="10245" idx="3"/>
          </p:cNvCxnSpPr>
          <p:nvPr/>
        </p:nvCxnSpPr>
        <p:spPr>
          <a:xfrm rot="10800000">
            <a:off x="3535167" y="5048571"/>
            <a:ext cx="1447800" cy="285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3431763-29B1-2B0C-497C-9F762C7DBD46}"/>
              </a:ext>
            </a:extLst>
          </p:cNvPr>
          <p:cNvSpPr txBox="1"/>
          <p:nvPr/>
        </p:nvSpPr>
        <p:spPr>
          <a:xfrm>
            <a:off x="4982967" y="3019746"/>
            <a:ext cx="5029200" cy="2678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Click to download (download show at the left hand corner of your window </a:t>
            </a:r>
          </a:p>
          <a:p>
            <a:pPr>
              <a:defRPr/>
            </a:pPr>
            <a:r>
              <a:rPr lang="en-US" sz="2400" dirty="0"/>
              <a:t>              </a:t>
            </a:r>
          </a:p>
          <a:p>
            <a:pPr>
              <a:defRPr/>
            </a:pPr>
            <a:r>
              <a:rPr lang="en-US" sz="2400" dirty="0"/>
              <a:t>After download, run to install the software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pic>
        <p:nvPicPr>
          <p:cNvPr id="10248" name="Picture 12">
            <a:extLst>
              <a:ext uri="{FF2B5EF4-FFF2-40B4-BE49-F238E27FC236}">
                <a16:creationId xmlns:a16="http://schemas.microsoft.com/office/drawing/2014/main" id="{DA5A44D4-3FD4-5AAE-3B19-962CABD80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69" r="81145" b="6282"/>
          <a:stretch>
            <a:fillRect/>
          </a:stretch>
        </p:blipFill>
        <p:spPr bwMode="auto">
          <a:xfrm>
            <a:off x="7162800" y="4038600"/>
            <a:ext cx="167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3">
            <a:extLst>
              <a:ext uri="{FF2B5EF4-FFF2-40B4-BE49-F238E27FC236}">
                <a16:creationId xmlns:a16="http://schemas.microsoft.com/office/drawing/2014/main" id="{9AB0CA80-D546-5755-1B28-7A373107E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2" t="25385" r="33173" b="41537"/>
          <a:stretch>
            <a:fillRect/>
          </a:stretch>
        </p:blipFill>
        <p:spPr bwMode="auto">
          <a:xfrm>
            <a:off x="6934200" y="4800600"/>
            <a:ext cx="20288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2A019997-765A-8231-75A1-03D94C592184}"/>
              </a:ext>
            </a:extLst>
          </p:cNvPr>
          <p:cNvSpPr/>
          <p:nvPr/>
        </p:nvSpPr>
        <p:spPr>
          <a:xfrm>
            <a:off x="0" y="-14222"/>
            <a:ext cx="12192000" cy="72977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2" name="Title 1">
            <a:extLst>
              <a:ext uri="{FF2B5EF4-FFF2-40B4-BE49-F238E27FC236}">
                <a16:creationId xmlns:a16="http://schemas.microsoft.com/office/drawing/2014/main" id="{78960B23-D25F-E7A0-9757-41F7FD796C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1895" y="165847"/>
            <a:ext cx="11353800" cy="549703"/>
          </a:xfrm>
        </p:spPr>
        <p:txBody>
          <a:bodyPr/>
          <a:lstStyle/>
          <a:p>
            <a:r>
              <a:rPr lang="en-US" altLang="en-UG" sz="4000" b="1" dirty="0">
                <a:solidFill>
                  <a:schemeClr val="bg1"/>
                </a:solidFill>
                <a:latin typeface="Montserrat" pitchFamily="2" charset="77"/>
              </a:rPr>
              <a:t>Download and install Zotero software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BE06DC26-EC2B-12CA-EB67-08E3B926B8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G"/>
          </a:p>
          <a:p>
            <a:endParaRPr lang="en-US" altLang="en-UG"/>
          </a:p>
        </p:txBody>
      </p:sp>
      <p:pic>
        <p:nvPicPr>
          <p:cNvPr id="11268" name="Picture 1">
            <a:extLst>
              <a:ext uri="{FF2B5EF4-FFF2-40B4-BE49-F238E27FC236}">
                <a16:creationId xmlns:a16="http://schemas.microsoft.com/office/drawing/2014/main" id="{3499A832-4D33-9344-D9A1-B0B5B930C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80" y="1028030"/>
            <a:ext cx="8187647" cy="514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3E4104-F6A8-C3D6-583F-14FC0E5672BC}"/>
              </a:ext>
            </a:extLst>
          </p:cNvPr>
          <p:cNvCxnSpPr/>
          <p:nvPr/>
        </p:nvCxnSpPr>
        <p:spPr>
          <a:xfrm>
            <a:off x="7214856" y="5083201"/>
            <a:ext cx="1759" cy="7143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7D97FC3-ADCC-DE87-13C3-DAC1CF5AD190}"/>
              </a:ext>
            </a:extLst>
          </p:cNvPr>
          <p:cNvSpPr txBox="1"/>
          <p:nvPr/>
        </p:nvSpPr>
        <p:spPr>
          <a:xfrm>
            <a:off x="6381470" y="4714654"/>
            <a:ext cx="151935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Click Next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32B40D7-AFD4-9AC6-FBDE-70207E56E694}"/>
              </a:ext>
            </a:extLst>
          </p:cNvPr>
          <p:cNvSpPr/>
          <p:nvPr/>
        </p:nvSpPr>
        <p:spPr>
          <a:xfrm>
            <a:off x="0" y="-14222"/>
            <a:ext cx="12192000" cy="746870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4123DFDB-B946-A4C8-72DC-F0134DC9F6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3539" y="195209"/>
            <a:ext cx="10515600" cy="453409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Zotero setup wizard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11366CE0-5F8B-2D19-88E6-D1E2DB7EE08E}"/>
              </a:ext>
            </a:extLst>
          </p:cNvPr>
          <p:cNvSpPr/>
          <p:nvPr/>
        </p:nvSpPr>
        <p:spPr>
          <a:xfrm>
            <a:off x="0" y="-14222"/>
            <a:ext cx="12192000" cy="90957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4D680AA8-E21E-4A06-8375-128CC0F38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400" y="122237"/>
            <a:ext cx="10515600" cy="773113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Zotero setup wizard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8EA95BB9-91A4-FA35-2BBD-61AF7F78D7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895350"/>
            <a:ext cx="10515600" cy="5281613"/>
          </a:xfrm>
        </p:spPr>
        <p:txBody>
          <a:bodyPr/>
          <a:lstStyle/>
          <a:p>
            <a:r>
              <a:rPr lang="en-US" altLang="en-UG" dirty="0"/>
              <a:t>Follow</a:t>
            </a:r>
          </a:p>
          <a:p>
            <a:endParaRPr lang="en-US" altLang="en-UG" dirty="0"/>
          </a:p>
        </p:txBody>
      </p:sp>
      <p:pic>
        <p:nvPicPr>
          <p:cNvPr id="12292" name="Picture 1">
            <a:extLst>
              <a:ext uri="{FF2B5EF4-FFF2-40B4-BE49-F238E27FC236}">
                <a16:creationId xmlns:a16="http://schemas.microsoft.com/office/drawing/2014/main" id="{8738D212-74AD-3BA3-5722-FBAF5F16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8280400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>
            <a:extLst>
              <a:ext uri="{FF2B5EF4-FFF2-40B4-BE49-F238E27FC236}">
                <a16:creationId xmlns:a16="http://schemas.microsoft.com/office/drawing/2014/main" id="{378C3B94-D4A5-CDCC-BE35-B93AFF204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200400"/>
            <a:ext cx="4114800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32E54F-B0B3-F57C-FB5D-9DDB05223880}"/>
              </a:ext>
            </a:extLst>
          </p:cNvPr>
          <p:cNvSpPr txBox="1"/>
          <p:nvPr/>
        </p:nvSpPr>
        <p:spPr>
          <a:xfrm>
            <a:off x="7620000" y="4876800"/>
            <a:ext cx="1219200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Click Next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799186-3DE7-B079-BE51-59ED8488FB17}"/>
              </a:ext>
            </a:extLst>
          </p:cNvPr>
          <p:cNvCxnSpPr/>
          <p:nvPr/>
        </p:nvCxnSpPr>
        <p:spPr>
          <a:xfrm rot="5400000">
            <a:off x="7773194" y="5638006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7D8374-8116-57DA-D7FD-F296709F3022}"/>
              </a:ext>
            </a:extLst>
          </p:cNvPr>
          <p:cNvCxnSpPr/>
          <p:nvPr/>
        </p:nvCxnSpPr>
        <p:spPr>
          <a:xfrm>
            <a:off x="3048000" y="34290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43A9329-D5F8-E009-59EE-854E18DD4056}"/>
              </a:ext>
            </a:extLst>
          </p:cNvPr>
          <p:cNvSpPr txBox="1"/>
          <p:nvPr/>
        </p:nvSpPr>
        <p:spPr>
          <a:xfrm>
            <a:off x="1524000" y="3200400"/>
            <a:ext cx="1524000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Select/choose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B150C6D4-E535-3235-9779-8B34634A0B0E}"/>
              </a:ext>
            </a:extLst>
          </p:cNvPr>
          <p:cNvSpPr/>
          <p:nvPr/>
        </p:nvSpPr>
        <p:spPr>
          <a:xfrm>
            <a:off x="0" y="-14222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4DBEF7FE-AFC8-6942-E699-E99A8349C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15937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Installing the tool</a:t>
            </a:r>
          </a:p>
        </p:txBody>
      </p:sp>
      <p:pic>
        <p:nvPicPr>
          <p:cNvPr id="13315" name="Picture 1">
            <a:extLst>
              <a:ext uri="{FF2B5EF4-FFF2-40B4-BE49-F238E27FC236}">
                <a16:creationId xmlns:a16="http://schemas.microsoft.com/office/drawing/2014/main" id="{DC97FD38-9E8F-5191-D9E2-B21D60FEA2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600200"/>
            <a:ext cx="6492875" cy="4525963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435E00-B17A-8E4E-5DE3-23E737E02594}"/>
              </a:ext>
            </a:extLst>
          </p:cNvPr>
          <p:cNvCxnSpPr/>
          <p:nvPr/>
        </p:nvCxnSpPr>
        <p:spPr>
          <a:xfrm rot="5400000">
            <a:off x="6858000" y="5334000"/>
            <a:ext cx="76358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66D2E04-3A63-3A8D-B4C4-668B2B665704}"/>
              </a:ext>
            </a:extLst>
          </p:cNvPr>
          <p:cNvSpPr txBox="1"/>
          <p:nvPr/>
        </p:nvSpPr>
        <p:spPr>
          <a:xfrm>
            <a:off x="6400800" y="4572000"/>
            <a:ext cx="1600200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Click to install</a:t>
            </a:r>
          </a:p>
        </p:txBody>
      </p:sp>
      <p:sp>
        <p:nvSpPr>
          <p:cNvPr id="13318" name="TextBox 8">
            <a:extLst>
              <a:ext uri="{FF2B5EF4-FFF2-40B4-BE49-F238E27FC236}">
                <a16:creationId xmlns:a16="http://schemas.microsoft.com/office/drawing/2014/main" id="{215601A5-4EC5-ABA8-4FFF-99A6267A2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715000"/>
            <a:ext cx="990600" cy="2619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">
            <a:extLst>
              <a:ext uri="{FF2B5EF4-FFF2-40B4-BE49-F238E27FC236}">
                <a16:creationId xmlns:a16="http://schemas.microsoft.com/office/drawing/2014/main" id="{9338DEB5-3C46-AB67-8F26-FFD62C1A78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600200"/>
            <a:ext cx="7086600" cy="4525963"/>
          </a:xfrm>
        </p:spPr>
      </p:pic>
      <p:sp>
        <p:nvSpPr>
          <p:cNvPr id="14340" name="TextBox 4">
            <a:extLst>
              <a:ext uri="{FF2B5EF4-FFF2-40B4-BE49-F238E27FC236}">
                <a16:creationId xmlns:a16="http://schemas.microsoft.com/office/drawing/2014/main" id="{143FE66C-F61D-CD52-D1BA-30830E653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715000"/>
            <a:ext cx="990600" cy="2619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11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BBF94B-87F8-B3FE-A74A-8902475EBC66}"/>
              </a:ext>
            </a:extLst>
          </p:cNvPr>
          <p:cNvCxnSpPr/>
          <p:nvPr/>
        </p:nvCxnSpPr>
        <p:spPr>
          <a:xfrm rot="5400000">
            <a:off x="7087394" y="5257006"/>
            <a:ext cx="914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1107DE-2DD8-CD0B-6F9A-8C086C25F86E}"/>
              </a:ext>
            </a:extLst>
          </p:cNvPr>
          <p:cNvSpPr txBox="1"/>
          <p:nvPr/>
        </p:nvSpPr>
        <p:spPr>
          <a:xfrm>
            <a:off x="6172200" y="4419600"/>
            <a:ext cx="2590800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Click to finish installation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E90CF1A4-71D1-EDD9-9423-8AA6A8822E30}"/>
              </a:ext>
            </a:extLst>
          </p:cNvPr>
          <p:cNvSpPr/>
          <p:nvPr/>
        </p:nvSpPr>
        <p:spPr>
          <a:xfrm>
            <a:off x="0" y="-14222"/>
            <a:ext cx="12192000" cy="1045412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8" name="Title 1">
            <a:extLst>
              <a:ext uri="{FF2B5EF4-FFF2-40B4-BE49-F238E27FC236}">
                <a16:creationId xmlns:a16="http://schemas.microsoft.com/office/drawing/2014/main" id="{26BFCA9B-35F9-9A03-7C1D-488E0D7C6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515937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Finish the installation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8">
            <a:extLst>
              <a:ext uri="{FF2B5EF4-FFF2-40B4-BE49-F238E27FC236}">
                <a16:creationId xmlns:a16="http://schemas.microsoft.com/office/drawing/2014/main" id="{16A56484-266B-4E31-739C-C86F0E62F9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33"/>
          <a:stretch>
            <a:fillRect/>
          </a:stretch>
        </p:blipFill>
        <p:spPr>
          <a:xfrm>
            <a:off x="2474913" y="1600200"/>
            <a:ext cx="7583487" cy="4525963"/>
          </a:xfrm>
        </p:spPr>
      </p:pic>
      <p:sp>
        <p:nvSpPr>
          <p:cNvPr id="15364" name="TextBox 12">
            <a:extLst>
              <a:ext uri="{FF2B5EF4-FFF2-40B4-BE49-F238E27FC236}">
                <a16:creationId xmlns:a16="http://schemas.microsoft.com/office/drawing/2014/main" id="{2F8E39A2-AFAB-1F45-9A35-941DB26D2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352800"/>
            <a:ext cx="533400" cy="58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G" altLang="en-UG" sz="320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36F56D-B255-D835-9036-0A3459A8FE02}"/>
              </a:ext>
            </a:extLst>
          </p:cNvPr>
          <p:cNvCxnSpPr>
            <a:endCxn id="15364" idx="3"/>
          </p:cNvCxnSpPr>
          <p:nvPr/>
        </p:nvCxnSpPr>
        <p:spPr>
          <a:xfrm rot="10800000">
            <a:off x="3581400" y="3644900"/>
            <a:ext cx="1066800" cy="14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302CD9A-5964-2BF2-B64D-5C2BF788EE89}"/>
              </a:ext>
            </a:extLst>
          </p:cNvPr>
          <p:cNvSpPr txBox="1"/>
          <p:nvPr/>
        </p:nvSpPr>
        <p:spPr>
          <a:xfrm>
            <a:off x="4648200" y="3352800"/>
            <a:ext cx="2514600" cy="923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Zotero</a:t>
            </a:r>
            <a:r>
              <a:rPr lang="en-US" b="1" dirty="0"/>
              <a:t> desktop shortcut after successful installation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6F991A09-1AB0-BD7C-39C9-1087A6BA41D7}"/>
              </a:ext>
            </a:extLst>
          </p:cNvPr>
          <p:cNvSpPr/>
          <p:nvPr/>
        </p:nvSpPr>
        <p:spPr>
          <a:xfrm>
            <a:off x="0" y="-14222"/>
            <a:ext cx="12192000" cy="746059"/>
          </a:xfrm>
          <a:custGeom>
            <a:avLst/>
            <a:gdLst/>
            <a:ahLst/>
            <a:cxnLst/>
            <a:rect l="l" t="t" r="r" b="b"/>
            <a:pathLst>
              <a:path w="16256000" h="2184400">
                <a:moveTo>
                  <a:pt x="16256000" y="0"/>
                </a:moveTo>
                <a:lnTo>
                  <a:pt x="0" y="0"/>
                </a:lnTo>
                <a:lnTo>
                  <a:pt x="0" y="2184400"/>
                </a:lnTo>
                <a:lnTo>
                  <a:pt x="16256000" y="21844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362" name="Title 1">
            <a:extLst>
              <a:ext uri="{FF2B5EF4-FFF2-40B4-BE49-F238E27FC236}">
                <a16:creationId xmlns:a16="http://schemas.microsoft.com/office/drawing/2014/main" id="{CE3C3CE1-5084-0B7C-0DD8-6BFAAB23B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8456"/>
            <a:ext cx="10515600" cy="520701"/>
          </a:xfrm>
        </p:spPr>
        <p:txBody>
          <a:bodyPr/>
          <a:lstStyle/>
          <a:p>
            <a:r>
              <a:rPr lang="en-US" altLang="en-UG" b="1" dirty="0">
                <a:solidFill>
                  <a:schemeClr val="bg1"/>
                </a:solidFill>
                <a:latin typeface="Montserrat" pitchFamily="2" charset="77"/>
              </a:rPr>
              <a:t>Zotero desktop shortcut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1027</Words>
  <Application>Microsoft Macintosh PowerPoint</Application>
  <PresentationFormat>Widescreen</PresentationFormat>
  <Paragraphs>161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Calibri</vt:lpstr>
      <vt:lpstr>Arial</vt:lpstr>
      <vt:lpstr>Calibri Light</vt:lpstr>
      <vt:lpstr>Montserrat SemiBold</vt:lpstr>
      <vt:lpstr>Verdana</vt:lpstr>
      <vt:lpstr>Montserrat</vt:lpstr>
      <vt:lpstr>Times New Roman</vt:lpstr>
      <vt:lpstr>Lucida Sans Unicode</vt:lpstr>
      <vt:lpstr>Office Theme</vt:lpstr>
      <vt:lpstr>PowerPoint Presentation</vt:lpstr>
      <vt:lpstr>ZOTERO management referencing software</vt:lpstr>
      <vt:lpstr>Steps</vt:lpstr>
      <vt:lpstr>Download and install Zotero software</vt:lpstr>
      <vt:lpstr>Zotero setup wizard</vt:lpstr>
      <vt:lpstr>Zotero setup wizard</vt:lpstr>
      <vt:lpstr>Installing the tool</vt:lpstr>
      <vt:lpstr>Finish the installation</vt:lpstr>
      <vt:lpstr>Zotero desktop shortcut</vt:lpstr>
      <vt:lpstr>Zotero window</vt:lpstr>
      <vt:lpstr>Zotero connector/extension</vt:lpstr>
      <vt:lpstr>Zotero browser connectors</vt:lpstr>
      <vt:lpstr>Zotero browser connectors</vt:lpstr>
      <vt:lpstr>Zotero browser connectors</vt:lpstr>
      <vt:lpstr>Zotero browser connector</vt:lpstr>
      <vt:lpstr>Zotero icons</vt:lpstr>
      <vt:lpstr>Zotero Window </vt:lpstr>
      <vt:lpstr>Zotero menu</vt:lpstr>
      <vt:lpstr>Integration of Zotero into MS Word document</vt:lpstr>
      <vt:lpstr>Zotero menu</vt:lpstr>
      <vt:lpstr>Zotero menu</vt:lpstr>
      <vt:lpstr>Creating collections/folders for items</vt:lpstr>
      <vt:lpstr>Adding items/citations to Zotero</vt:lpstr>
      <vt:lpstr>Adding a PDF item</vt:lpstr>
      <vt:lpstr>Adding a website</vt:lpstr>
      <vt:lpstr>Adding item(s) from a list</vt:lpstr>
      <vt:lpstr>Adding newspaper article</vt:lpstr>
      <vt:lpstr>Adding an item by an identifier (ISBN, DOI)</vt:lpstr>
      <vt:lpstr>Adding an item manually</vt:lpstr>
      <vt:lpstr>Item with Metadata</vt:lpstr>
      <vt:lpstr>Items added to the collection</vt:lpstr>
      <vt:lpstr>Retrieving missing metadata</vt:lpstr>
      <vt:lpstr>Point to note</vt:lpstr>
      <vt:lpstr>Adding in-text citations in MS Word document</vt:lpstr>
      <vt:lpstr>Adding references/bibliographies</vt:lpstr>
      <vt:lpstr>Adding reference/bibliography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Walakira</dc:creator>
  <cp:lastModifiedBy>Derrick Walakira</cp:lastModifiedBy>
  <cp:revision>19</cp:revision>
  <dcterms:created xsi:type="dcterms:W3CDTF">2021-10-12T15:04:29Z</dcterms:created>
  <dcterms:modified xsi:type="dcterms:W3CDTF">2023-01-20T15:17:23Z</dcterms:modified>
</cp:coreProperties>
</file>